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343" r:id="rId5"/>
    <p:sldId id="5843" r:id="rId6"/>
    <p:sldId id="5879" r:id="rId7"/>
    <p:sldId id="5860" r:id="rId8"/>
    <p:sldId id="5880" r:id="rId9"/>
    <p:sldId id="285" r:id="rId10"/>
    <p:sldId id="5870" r:id="rId11"/>
    <p:sldId id="1436" r:id="rId12"/>
    <p:sldId id="5882" r:id="rId13"/>
    <p:sldId id="1439" r:id="rId14"/>
    <p:sldId id="5871" r:id="rId15"/>
    <p:sldId id="5853" r:id="rId16"/>
    <p:sldId id="5872" r:id="rId17"/>
    <p:sldId id="5873" r:id="rId18"/>
    <p:sldId id="288" r:id="rId19"/>
    <p:sldId id="5852" r:id="rId20"/>
    <p:sldId id="5849" r:id="rId21"/>
    <p:sldId id="265" r:id="rId22"/>
    <p:sldId id="5883" r:id="rId23"/>
    <p:sldId id="1469" r:id="rId24"/>
    <p:sldId id="5875" r:id="rId25"/>
    <p:sldId id="5877" r:id="rId26"/>
    <p:sldId id="5876" r:id="rId27"/>
    <p:sldId id="5878" r:id="rId28"/>
    <p:sldId id="5884" r:id="rId29"/>
    <p:sldId id="1490" r:id="rId30"/>
    <p:sldId id="5881" r:id="rId31"/>
    <p:sldId id="5859" r:id="rId32"/>
  </p:sldIdLst>
  <p:sldSz cx="12192000" cy="6858000"/>
  <p:notesSz cx="6858000" cy="9144000"/>
  <p:custDataLst>
    <p:tags r:id="rId34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DC"/>
    <a:srgbClr val="C0E3F0"/>
    <a:srgbClr val="878787"/>
    <a:srgbClr val="94E0C8"/>
    <a:srgbClr val="FFEDEB"/>
    <a:srgbClr val="575757"/>
    <a:srgbClr val="046294"/>
    <a:srgbClr val="268063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4" autoAdjust="0"/>
    <p:restoredTop sz="91641"/>
  </p:normalViewPr>
  <p:slideViewPr>
    <p:cSldViewPr snapToGrid="0">
      <p:cViewPr>
        <p:scale>
          <a:sx n="98" d="100"/>
          <a:sy n="98" d="100"/>
        </p:scale>
        <p:origin x="1032" y="1312"/>
      </p:cViewPr>
      <p:guideLst>
        <p:guide pos="3817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2024/12/8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3050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BADD-2E6D-606F-FA83-D7CCF734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C821A-5A91-EA13-3D75-F4B2C8FC4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9FC5A-0210-4F68-8DB4-41EC46478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F1987-7C2B-E539-CFC7-3B02E0F36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9113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106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 dirty="0"/>
              <a:t>Stefan</a:t>
            </a:r>
            <a:r>
              <a:rPr lang="ja-JP" altLang="en-US"/>
              <a:t>の研究の説明。（何をしたのか、何が限界なのか）</a:t>
            </a:r>
            <a:r>
              <a:rPr lang="en-US" altLang="ja-JP" dirty="0"/>
              <a:t>→</a:t>
            </a:r>
            <a:r>
              <a:rPr lang="ja-JP" altLang="en-US"/>
              <a:t>だから合成データを作る</a:t>
            </a:r>
            <a:endParaRPr lang="en-US" altLang="ja-JP" dirty="0"/>
          </a:p>
          <a:p>
            <a:r>
              <a:rPr lang="en-GB" dirty="0"/>
              <a:t>Stefan created a BLE dataset and classification model. While the accuracy of test data is high, the accuracy of real-world data is not as satisfactory.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5209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先行研究では</a:t>
            </a:r>
            <a:r>
              <a:rPr lang="en-US" altLang="ja-JP"/>
              <a:t>BLE</a:t>
            </a:r>
            <a:r>
              <a:rPr lang="ja-JP" altLang="en-US"/>
              <a:t>パケットの合成に取り組んだ研究はなかった。</a:t>
            </a:r>
            <a:r>
              <a:rPr lang="en-US" altLang="ja-JP"/>
              <a:t>→</a:t>
            </a:r>
            <a:r>
              <a:rPr lang="ja-JP" altLang="en-US"/>
              <a:t>この研究には意味がある。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98763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are no existing studies that have focused on synthesizing BLE packet data. Markov Models are commonly used for synthesizing time-series data.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23298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0B616-8C14-D813-0107-7B7B8CA5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64697-A576-BBC5-E1E4-FCCF912AD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86ED5-2A83-3486-2AA4-31D2D7C2B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A0551-6A61-BE6B-2A84-D75934CA7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790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that BLE packet data has a defined structure and is time-series in nature, the Markov Model is chosen.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5037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1621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4F00-472D-96A4-CE38-38A8B799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E5AD6-BC92-5045-F3B0-2EC11F9CC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D8B00-888B-8A28-7236-50677E98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2D574-4973-B34D-530B-E09AB2C8F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14510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34EA6-3BAC-0B18-5380-2994C8BE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3312D-AF29-8936-27FF-8259DB9E6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8D1E0-15C1-8A15-1D06-7FFD46495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F5337-18EE-767F-E9CD-46A590DF6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207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BLE</a:t>
            </a:r>
            <a:r>
              <a:rPr lang="ja-JP" altLang="en-US"/>
              <a:t>デバイスが普及する一方でストーカー</a:t>
            </a:r>
            <a:r>
              <a:rPr lang="ja-JP" altLang="en-GB"/>
              <a:t>に</a:t>
            </a:r>
            <a:r>
              <a:rPr lang="ja-JP" altLang="en-US"/>
              <a:t>悪用されるなどの問題があり、</a:t>
            </a:r>
            <a:r>
              <a:rPr lang="en-US" altLang="ja-JP"/>
              <a:t>BLE</a:t>
            </a:r>
            <a:r>
              <a:rPr lang="ja-JP" altLang="en-US"/>
              <a:t>デバイスを検知し、</a:t>
            </a:r>
            <a:r>
              <a:rPr lang="ja-JP" altLang="en-GB"/>
              <a:t>分類</a:t>
            </a:r>
            <a:r>
              <a:rPr lang="ja-JP" altLang="en-US"/>
              <a:t>するモデルの必要性が高まる。</a:t>
            </a:r>
            <a:endParaRPr lang="en-GB" altLang="ja-JP"/>
          </a:p>
          <a:p>
            <a:endParaRPr lang="en-GB"/>
          </a:p>
          <a:p>
            <a:r>
              <a:rPr lang="en-US" altLang="ja-JP"/>
              <a:t>BLE devices are becoming popular. However, their misuse by stalkers highlights the growing need for models to detect and classify such devices.</a:t>
            </a:r>
            <a:endParaRPr lang="en-GB"/>
          </a:p>
          <a:p>
            <a:r>
              <a:rPr lang="en-GB"/>
              <a:t>↓</a:t>
            </a:r>
            <a:r>
              <a:rPr lang="en-GB" err="1"/>
              <a:t>AirTagを使用した事件</a:t>
            </a:r>
            <a:endParaRPr lang="en-GB"/>
          </a:p>
          <a:p>
            <a:r>
              <a:rPr lang="en-US"/>
              <a:t>https://</a:t>
            </a:r>
            <a:r>
              <a:rPr lang="en-US" err="1"/>
              <a:t>ascii.jp</a:t>
            </a:r>
            <a:r>
              <a:rPr lang="en-US"/>
              <a:t>/</a:t>
            </a:r>
            <a:r>
              <a:rPr lang="en-US" err="1"/>
              <a:t>elem</a:t>
            </a:r>
            <a:r>
              <a:rPr lang="en-US"/>
              <a:t>/000/004/219/4219026/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241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32B3-ECF9-86C7-FF30-4C695D0C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E86CB-21F0-D20D-D5FD-E4B9EA843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99914-865C-4EA0-92FD-D9E17FC26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0F18E-AACE-3D9E-6483-CD727B2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9340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0D3D-227F-E1C6-F571-5FF6864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9102D-4BAC-053E-2D96-277FCDF3D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888EA-5AE2-1BD8-A5B5-4E54175D3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E850-0A4F-4EC7-9A90-D17F8B356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6187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EB13-1FCE-F9A2-69B1-69D08181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4832-CF03-3D02-FBB5-F49286398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7AF9C-C58F-49DD-8A85-FC225DAC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68488-A93A-9F7B-2DB1-6F33E0A8E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4472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ja-JP"/>
              <a:t>A large amount of diverse data is needed to create a classification model. However, data collection is costly. Therefore, synthetic data is created.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712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The objective of this research is to generate high-quality synthetic data of BLE packets using the Markov model.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251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51D7-7086-3668-0C5E-D75CFB02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FC49A-67DF-38CD-7E96-A7F4CFFB6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B5FDD-5E27-69AA-7001-800BB28EA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1DC6D-A51D-9A36-5CB8-8230803C5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676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/>
              <a:t>BLE</a:t>
            </a:r>
            <a:r>
              <a:rPr lang="ja-JP" altLang="en-US"/>
              <a:t>の説明。ペリフェラルとセントラルがあり、相手を探すときのアドバタイジングを分析する。</a:t>
            </a:r>
            <a:endParaRPr lang="en-US"/>
          </a:p>
          <a:p>
            <a:r>
              <a:rPr lang="en-GB"/>
              <a:t>Advertising packets are </a:t>
            </a:r>
            <a:r>
              <a:rPr lang="en-GB" err="1"/>
              <a:t>analyzed</a:t>
            </a:r>
            <a:r>
              <a:rPr lang="en-US"/>
              <a:t> to classify </a:t>
            </a:r>
            <a:r>
              <a:rPr lang="en-GB"/>
              <a:t>BLE devices.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234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675F9-72EA-133B-2E27-750DED60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11D22-D550-E1A9-0AF7-2659EBE80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69CFA-E44E-A777-FB33-36B664251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アドバタイジングでは</a:t>
            </a:r>
            <a:r>
              <a:rPr lang="en-US" altLang="ja-JP" dirty="0"/>
              <a:t>PDU</a:t>
            </a:r>
            <a:r>
              <a:rPr lang="ja-JP" altLang="en-US"/>
              <a:t>に注目する。パケットは一定の構造に従ってる。</a:t>
            </a:r>
            <a:endParaRPr lang="en-US" altLang="ja-JP" dirty="0"/>
          </a:p>
          <a:p>
            <a:r>
              <a:rPr lang="en-GB" dirty="0"/>
              <a:t>BLE packets follow a specific structure. When </a:t>
            </a:r>
            <a:r>
              <a:rPr lang="en-GB" dirty="0" err="1"/>
              <a:t>analyzing</a:t>
            </a:r>
            <a:r>
              <a:rPr lang="en-GB" dirty="0"/>
              <a:t> advertising packets, focus is placed on the PDU (Protocol Data Unit).</a:t>
            </a:r>
          </a:p>
          <a:p>
            <a:endParaRPr lang="en-GB" dirty="0"/>
          </a:p>
          <a:p>
            <a:r>
              <a:rPr lang="en-GB" dirty="0" err="1"/>
              <a:t>BLEは一定の構造に従ってる</a:t>
            </a:r>
            <a:r>
              <a:rPr lang="en-GB" dirty="0"/>
              <a:t>。</a:t>
            </a:r>
          </a:p>
          <a:p>
            <a:r>
              <a:rPr lang="en-GB" dirty="0" err="1"/>
              <a:t>ADVとかが大事そうだ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7A5F5-58E8-D51A-F83C-421EB9CDE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412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合成データとは何か、その目的</a:t>
            </a:r>
          </a:p>
          <a:p>
            <a:r>
              <a:rPr lang="en-GB" dirty="0"/>
              <a:t>Synthetic data refers to artificially generated data that mimics the characteristics and structure of real-world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529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55623-132C-4B4B-4C0A-42304D55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0D87E-3367-C010-618F-0F5977854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DD02B-23A3-78AE-0495-1CC517923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E4B3-9234-F67A-9737-A3076DCFB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436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witchフォーマット(標準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91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  <p:sldLayoutId id="2147483667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27.svg"/><Relationship Id="rId4" Type="http://schemas.openxmlformats.org/officeDocument/2006/relationships/image" Target="../media/image50.sv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75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21" Type="http://schemas.openxmlformats.org/officeDocument/2006/relationships/image" Target="../media/image81.png"/><Relationship Id="rId7" Type="http://schemas.openxmlformats.org/officeDocument/2006/relationships/image" Target="../media/image61.png"/><Relationship Id="rId12" Type="http://schemas.openxmlformats.org/officeDocument/2006/relationships/image" Target="../media/image74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8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73.png"/><Relationship Id="rId24" Type="http://schemas.openxmlformats.org/officeDocument/2006/relationships/image" Target="../media/image84.svg"/><Relationship Id="rId5" Type="http://schemas.openxmlformats.org/officeDocument/2006/relationships/image" Target="../media/image59.png"/><Relationship Id="rId15" Type="http://schemas.openxmlformats.org/officeDocument/2006/relationships/image" Target="../media/image77.png"/><Relationship Id="rId23" Type="http://schemas.openxmlformats.org/officeDocument/2006/relationships/image" Target="../media/image83.png"/><Relationship Id="rId10" Type="http://schemas.openxmlformats.org/officeDocument/2006/relationships/image" Target="../media/image64.svg"/><Relationship Id="rId19" Type="http://schemas.openxmlformats.org/officeDocument/2006/relationships/image" Target="../media/image79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76.svg"/><Relationship Id="rId22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1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4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89.png"/><Relationship Id="rId5" Type="http://schemas.openxmlformats.org/officeDocument/2006/relationships/image" Target="../media/image59.png"/><Relationship Id="rId15" Type="http://schemas.openxmlformats.org/officeDocument/2006/relationships/image" Target="../media/image93.png"/><Relationship Id="rId10" Type="http://schemas.openxmlformats.org/officeDocument/2006/relationships/image" Target="../media/image88.svg"/><Relationship Id="rId19" Type="http://schemas.openxmlformats.org/officeDocument/2006/relationships/image" Target="../media/image63.png"/><Relationship Id="rId4" Type="http://schemas.openxmlformats.org/officeDocument/2006/relationships/image" Target="../media/image58.sv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7.png"/><Relationship Id="rId12" Type="http://schemas.openxmlformats.org/officeDocument/2006/relationships/image" Target="../media/image27.svg"/><Relationship Id="rId2" Type="http://schemas.openxmlformats.org/officeDocument/2006/relationships/tags" Target="../tags/tag3.xml"/><Relationship Id="rId16" Type="http://schemas.openxmlformats.org/officeDocument/2006/relationships/image" Target="../media/image100.svg"/><Relationship Id="rId1" Type="http://schemas.openxmlformats.org/officeDocument/2006/relationships/tags" Target="../tags/tag2.xml"/><Relationship Id="rId6" Type="http://schemas.openxmlformats.org/officeDocument/2006/relationships/image" Target="../media/image96.svg"/><Relationship Id="rId11" Type="http://schemas.openxmlformats.org/officeDocument/2006/relationships/image" Target="../media/image26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5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4.png"/><Relationship Id="rId1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10.svg"/><Relationship Id="rId4" Type="http://schemas.openxmlformats.org/officeDocument/2006/relationships/image" Target="../media/image106.svg"/><Relationship Id="rId9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svg"/><Relationship Id="rId7" Type="http://schemas.openxmlformats.org/officeDocument/2006/relationships/image" Target="../media/image123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2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20min.ch/story/ich-hatte-panik-bernerin-19-findet-fremden-airtag-unter-ihrem-beifahrersitz-460234987350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statista.com/statistics/750569/worldwide-bluetooth-low-energy-device-market-volume/" TargetMode="External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hyperlink" Target="https://www.nzz.ch/panorama/airtag-stalking-hat-apple-die-gefahr-unterschaetzt-ld.1688765?reduced=tru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 (Midterm)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16.12.2024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グラフィックス 9" descr="Wireless with solid fill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9097" y="1269138"/>
            <a:ext cx="720000" cy="7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/>
              <a:t>How Does BLE Communicate?</a:t>
            </a:r>
            <a:endParaRPr kumimoji="1" lang="ja-JP" altLang="en-US"/>
          </a:p>
        </p:txBody>
      </p:sp>
      <p:pic>
        <p:nvPicPr>
          <p:cNvPr id="12" name="グラフィックス 9" descr="Plugged Unplugged with solid fill">
            <a:extLst>
              <a:ext uri="{FF2B5EF4-FFF2-40B4-BE49-F238E27FC236}">
                <a16:creationId xmlns:a16="http://schemas.microsoft.com/office/drawing/2014/main" id="{6A374D1F-B44D-460E-B89B-2CC03E3B0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01529" y="1269138"/>
            <a:ext cx="720000" cy="720000"/>
          </a:xfrm>
          <a:prstGeom prst="rect">
            <a:avLst/>
          </a:prstGeom>
        </p:spPr>
      </p:pic>
      <p:sp>
        <p:nvSpPr>
          <p:cNvPr id="13" name="テキスト ボックス 5">
            <a:extLst>
              <a:ext uri="{FF2B5EF4-FFF2-40B4-BE49-F238E27FC236}">
                <a16:creationId xmlns:a16="http://schemas.microsoft.com/office/drawing/2014/main" id="{43FE40FA-FDBB-414A-BADA-6546A0688B62}"/>
              </a:ext>
            </a:extLst>
          </p:cNvPr>
          <p:cNvSpPr txBox="1"/>
          <p:nvPr/>
        </p:nvSpPr>
        <p:spPr>
          <a:xfrm>
            <a:off x="6201529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One-to-one connection</a:t>
            </a:r>
            <a:endParaRPr kumimoji="1" lang="ja-JP" altLang="en-US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9097" y="1160463"/>
            <a:ext cx="5626615" cy="828000"/>
          </a:xfrm>
          <a:prstGeom prst="rect">
            <a:avLst/>
          </a:prstGeom>
          <a:solidFill>
            <a:srgbClr val="046294">
              <a:alpha val="80000"/>
            </a:srgbClr>
          </a:solidFill>
          <a:ln w="9525">
            <a:noFill/>
          </a:ln>
        </p:spPr>
        <p:txBody>
          <a:bodyPr wrap="none" lIns="756000" tIns="36000" rIns="36000" bIns="72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Searching central</a:t>
            </a:r>
            <a:endParaRPr kumimoji="1" lang="ja-JP" altLang="en-US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A0397EC3-D880-0C97-D12E-ACCC47F0F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637" y="2388909"/>
            <a:ext cx="1315058" cy="1315058"/>
          </a:xfrm>
          <a:prstGeom prst="rect">
            <a:avLst/>
          </a:prstGeom>
        </p:spPr>
      </p:pic>
      <p:pic>
        <p:nvPicPr>
          <p:cNvPr id="19" name="Graphic 18" descr="Smart Phone with solid fill">
            <a:extLst>
              <a:ext uri="{FF2B5EF4-FFF2-40B4-BE49-F238E27FC236}">
                <a16:creationId xmlns:a16="http://schemas.microsoft.com/office/drawing/2014/main" id="{B709DE0E-9AB9-7F0D-7BBE-A59610F86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9263" y="2939109"/>
            <a:ext cx="1315058" cy="1315058"/>
          </a:xfrm>
          <a:prstGeom prst="rect">
            <a:avLst/>
          </a:prstGeom>
        </p:spPr>
      </p:pic>
      <p:pic>
        <p:nvPicPr>
          <p:cNvPr id="20" name="Graphic 19" descr="Gambling Chips with solid fill">
            <a:extLst>
              <a:ext uri="{FF2B5EF4-FFF2-40B4-BE49-F238E27FC236}">
                <a16:creationId xmlns:a16="http://schemas.microsoft.com/office/drawing/2014/main" id="{EBB0663A-2982-3667-AC7E-6194CE66C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6255" y="4322726"/>
            <a:ext cx="670457" cy="670457"/>
          </a:xfrm>
          <a:prstGeom prst="rect">
            <a:avLst/>
          </a:prstGeom>
        </p:spPr>
      </p:pic>
      <p:pic>
        <p:nvPicPr>
          <p:cNvPr id="21" name="Graphic 20" descr="Gambling Chips with solid fill">
            <a:extLst>
              <a:ext uri="{FF2B5EF4-FFF2-40B4-BE49-F238E27FC236}">
                <a16:creationId xmlns:a16="http://schemas.microsoft.com/office/drawing/2014/main" id="{661DE11B-CCFF-E24D-FD03-8E6896BD1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6983" y="2360253"/>
            <a:ext cx="670457" cy="670457"/>
          </a:xfrm>
          <a:prstGeom prst="rect">
            <a:avLst/>
          </a:prstGeom>
        </p:spPr>
      </p:pic>
      <p:pic>
        <p:nvPicPr>
          <p:cNvPr id="22" name="Graphic 21" descr="Gambling Chips with solid fill">
            <a:extLst>
              <a:ext uri="{FF2B5EF4-FFF2-40B4-BE49-F238E27FC236}">
                <a16:creationId xmlns:a16="http://schemas.microsoft.com/office/drawing/2014/main" id="{7DA061DB-1BA9-5A22-00A8-DBA451EC98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2212" y="4973005"/>
            <a:ext cx="670457" cy="670457"/>
          </a:xfrm>
          <a:prstGeom prst="rect">
            <a:avLst/>
          </a:prstGeom>
        </p:spPr>
      </p:pic>
      <p:pic>
        <p:nvPicPr>
          <p:cNvPr id="23" name="Graphic 22" descr="Wireless outline">
            <a:extLst>
              <a:ext uri="{FF2B5EF4-FFF2-40B4-BE49-F238E27FC236}">
                <a16:creationId xmlns:a16="http://schemas.microsoft.com/office/drawing/2014/main" id="{1B175661-1724-377E-3642-278F38F07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53638">
            <a:off x="2031484" y="2603881"/>
            <a:ext cx="670457" cy="670457"/>
          </a:xfrm>
          <a:prstGeom prst="rect">
            <a:avLst/>
          </a:prstGeom>
        </p:spPr>
      </p:pic>
      <p:pic>
        <p:nvPicPr>
          <p:cNvPr id="24" name="Graphic 23" descr="Wireless outline">
            <a:extLst>
              <a:ext uri="{FF2B5EF4-FFF2-40B4-BE49-F238E27FC236}">
                <a16:creationId xmlns:a16="http://schemas.microsoft.com/office/drawing/2014/main" id="{38D81736-6C02-99BB-7526-232F0B51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557616">
            <a:off x="3278114" y="2018501"/>
            <a:ext cx="670457" cy="670457"/>
          </a:xfrm>
          <a:prstGeom prst="rect">
            <a:avLst/>
          </a:prstGeom>
        </p:spPr>
      </p:pic>
      <p:pic>
        <p:nvPicPr>
          <p:cNvPr id="25" name="Graphic 24" descr="Wireless outline">
            <a:extLst>
              <a:ext uri="{FF2B5EF4-FFF2-40B4-BE49-F238E27FC236}">
                <a16:creationId xmlns:a16="http://schemas.microsoft.com/office/drawing/2014/main" id="{02DA65C7-7606-523A-5DFA-56287D3D8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278114" y="3033510"/>
            <a:ext cx="670457" cy="670457"/>
          </a:xfrm>
          <a:prstGeom prst="rect">
            <a:avLst/>
          </a:prstGeom>
        </p:spPr>
      </p:pic>
      <p:pic>
        <p:nvPicPr>
          <p:cNvPr id="26" name="Graphic 25" descr="Wireless outline">
            <a:extLst>
              <a:ext uri="{FF2B5EF4-FFF2-40B4-BE49-F238E27FC236}">
                <a16:creationId xmlns:a16="http://schemas.microsoft.com/office/drawing/2014/main" id="{30E86141-F183-ED1A-DF49-1ECD81E6F0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60856">
            <a:off x="1449150" y="3654953"/>
            <a:ext cx="670457" cy="670457"/>
          </a:xfrm>
          <a:prstGeom prst="rect">
            <a:avLst/>
          </a:prstGeom>
        </p:spPr>
      </p:pic>
      <p:pic>
        <p:nvPicPr>
          <p:cNvPr id="27" name="Graphic 26" descr="Wireless outline">
            <a:extLst>
              <a:ext uri="{FF2B5EF4-FFF2-40B4-BE49-F238E27FC236}">
                <a16:creationId xmlns:a16="http://schemas.microsoft.com/office/drawing/2014/main" id="{EE4219DE-B27E-F01C-3A31-2218263BD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829654">
            <a:off x="2269104" y="4041144"/>
            <a:ext cx="670457" cy="670457"/>
          </a:xfrm>
          <a:prstGeom prst="rect">
            <a:avLst/>
          </a:prstGeom>
        </p:spPr>
      </p:pic>
      <p:pic>
        <p:nvPicPr>
          <p:cNvPr id="28" name="Graphic 27" descr="Wireless outline">
            <a:extLst>
              <a:ext uri="{FF2B5EF4-FFF2-40B4-BE49-F238E27FC236}">
                <a16:creationId xmlns:a16="http://schemas.microsoft.com/office/drawing/2014/main" id="{AA2A4BE8-0BE7-F4ED-DC8D-73A931C99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175072" y="4894241"/>
            <a:ext cx="670457" cy="670457"/>
          </a:xfrm>
          <a:prstGeom prst="rect">
            <a:avLst/>
          </a:prstGeom>
        </p:spPr>
      </p:pic>
      <p:pic>
        <p:nvPicPr>
          <p:cNvPr id="29" name="Graphic 28" descr="Wireless outline">
            <a:extLst>
              <a:ext uri="{FF2B5EF4-FFF2-40B4-BE49-F238E27FC236}">
                <a16:creationId xmlns:a16="http://schemas.microsoft.com/office/drawing/2014/main" id="{C834A061-9837-0DF1-FEEE-F53053174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758773">
            <a:off x="3488024" y="4581425"/>
            <a:ext cx="670457" cy="670457"/>
          </a:xfrm>
          <a:prstGeom prst="rect">
            <a:avLst/>
          </a:prstGeom>
        </p:spPr>
      </p:pic>
      <p:pic>
        <p:nvPicPr>
          <p:cNvPr id="30" name="Graphic 29" descr="Wireless outline">
            <a:extLst>
              <a:ext uri="{FF2B5EF4-FFF2-40B4-BE49-F238E27FC236}">
                <a16:creationId xmlns:a16="http://schemas.microsoft.com/office/drawing/2014/main" id="{11AA3FD5-FA9E-28E4-7065-64D6031AC1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75319">
            <a:off x="2608080" y="4544854"/>
            <a:ext cx="670457" cy="6704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CE43BE-A96B-D75A-D33E-E10B1D487669}"/>
              </a:ext>
            </a:extLst>
          </p:cNvPr>
          <p:cNvSpPr/>
          <p:nvPr/>
        </p:nvSpPr>
        <p:spPr>
          <a:xfrm>
            <a:off x="3862651" y="4301324"/>
            <a:ext cx="1448283" cy="455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Central</a:t>
            </a:r>
          </a:p>
          <a:p>
            <a:pPr algn="ctr"/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(e.g., iPhone)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0411DF-6FFE-4B54-1BB9-2C8FD826E005}"/>
              </a:ext>
            </a:extLst>
          </p:cNvPr>
          <p:cNvSpPr/>
          <p:nvPr/>
        </p:nvSpPr>
        <p:spPr>
          <a:xfrm>
            <a:off x="2707530" y="5639561"/>
            <a:ext cx="1448283" cy="489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Periphera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 (e.g., </a:t>
            </a:r>
            <a:r>
              <a:rPr lang="en-US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sz="140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ADDA22-4A66-6E87-36EE-412422B93614}"/>
              </a:ext>
            </a:extLst>
          </p:cNvPr>
          <p:cNvSpPr/>
          <p:nvPr/>
        </p:nvSpPr>
        <p:spPr>
          <a:xfrm>
            <a:off x="2486493" y="3637546"/>
            <a:ext cx="1376158" cy="4410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Advertising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81BCA6-100C-CE43-EB5D-FB9BB4574EC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174572" y="3368738"/>
            <a:ext cx="103543" cy="268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D1428E-77F2-90F6-F4B5-D722FA8453D3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15778" y="3199724"/>
            <a:ext cx="558794" cy="437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3FD6BC-F4A2-FEC7-F628-02AD6BC12A5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696048" y="4078592"/>
            <a:ext cx="478524" cy="17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650126-83F4-29EE-B6C6-19D46B4F5F7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988290" y="4078592"/>
            <a:ext cx="186282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328DF0-8BA8-4105-E4E5-CCC460250E4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174572" y="4078592"/>
            <a:ext cx="438771" cy="579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01C793-B4ED-028D-38AC-E00E57A8A46E}"/>
              </a:ext>
            </a:extLst>
          </p:cNvPr>
          <p:cNvGrpSpPr/>
          <p:nvPr/>
        </p:nvGrpSpPr>
        <p:grpSpPr>
          <a:xfrm>
            <a:off x="6778655" y="2425348"/>
            <a:ext cx="4457131" cy="3283209"/>
            <a:chOff x="7499630" y="2425348"/>
            <a:chExt cx="4457131" cy="3283209"/>
          </a:xfrm>
        </p:grpSpPr>
        <p:pic>
          <p:nvPicPr>
            <p:cNvPr id="9" name="Graphic 8" descr="Smart Phone with solid fill">
              <a:extLst>
                <a:ext uri="{FF2B5EF4-FFF2-40B4-BE49-F238E27FC236}">
                  <a16:creationId xmlns:a16="http://schemas.microsoft.com/office/drawing/2014/main" id="{71EA0DAD-4102-91DC-D87E-0C49A46F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9630" y="2454004"/>
              <a:ext cx="1315058" cy="1315058"/>
            </a:xfrm>
            <a:prstGeom prst="rect">
              <a:avLst/>
            </a:prstGeom>
          </p:spPr>
        </p:pic>
        <p:pic>
          <p:nvPicPr>
            <p:cNvPr id="10" name="Graphic 9" descr="Smart Phone with solid fill">
              <a:extLst>
                <a:ext uri="{FF2B5EF4-FFF2-40B4-BE49-F238E27FC236}">
                  <a16:creationId xmlns:a16="http://schemas.microsoft.com/office/drawing/2014/main" id="{08987FF7-C434-CBCA-CB16-46E9709F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0256" y="3004204"/>
              <a:ext cx="1315058" cy="1315058"/>
            </a:xfrm>
            <a:prstGeom prst="rect">
              <a:avLst/>
            </a:prstGeom>
          </p:spPr>
        </p:pic>
        <p:pic>
          <p:nvPicPr>
            <p:cNvPr id="11" name="Graphic 10" descr="Gambling Chips with solid fill">
              <a:extLst>
                <a:ext uri="{FF2B5EF4-FFF2-40B4-BE49-F238E27FC236}">
                  <a16:creationId xmlns:a16="http://schemas.microsoft.com/office/drawing/2014/main" id="{1BABB34B-CD98-BF59-077E-3AD92008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37248" y="4387821"/>
              <a:ext cx="670457" cy="670457"/>
            </a:xfrm>
            <a:prstGeom prst="rect">
              <a:avLst/>
            </a:prstGeom>
          </p:spPr>
        </p:pic>
        <p:pic>
          <p:nvPicPr>
            <p:cNvPr id="14" name="Graphic 13" descr="Gambling Chips with solid fill">
              <a:extLst>
                <a:ext uri="{FF2B5EF4-FFF2-40B4-BE49-F238E27FC236}">
                  <a16:creationId xmlns:a16="http://schemas.microsoft.com/office/drawing/2014/main" id="{87B07CA0-7DFF-9FBC-05F4-CA132ACD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87976" y="2425348"/>
              <a:ext cx="670457" cy="670457"/>
            </a:xfrm>
            <a:prstGeom prst="rect">
              <a:avLst/>
            </a:prstGeom>
          </p:spPr>
        </p:pic>
        <p:pic>
          <p:nvPicPr>
            <p:cNvPr id="15" name="Graphic 14" descr="Gambling Chips with solid fill">
              <a:extLst>
                <a:ext uri="{FF2B5EF4-FFF2-40B4-BE49-F238E27FC236}">
                  <a16:creationId xmlns:a16="http://schemas.microsoft.com/office/drawing/2014/main" id="{7F69962B-E8B0-0F9E-189A-7EF81E26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3205" y="5038100"/>
              <a:ext cx="670457" cy="670457"/>
            </a:xfrm>
            <a:prstGeom prst="rect">
              <a:avLst/>
            </a:prstGeom>
          </p:spPr>
        </p:pic>
        <p:pic>
          <p:nvPicPr>
            <p:cNvPr id="16" name="Graphic 15" descr="Sort outline">
              <a:extLst>
                <a:ext uri="{FF2B5EF4-FFF2-40B4-BE49-F238E27FC236}">
                  <a16:creationId xmlns:a16="http://schemas.microsoft.com/office/drawing/2014/main" id="{C04F3A64-A13E-15A6-F553-736A7843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506242">
              <a:off x="9925033" y="4265849"/>
              <a:ext cx="914400" cy="914400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8445F32-884B-8086-973D-E38AC80DBFE5}"/>
                </a:ext>
              </a:extLst>
            </p:cNvPr>
            <p:cNvSpPr/>
            <p:nvPr/>
          </p:nvSpPr>
          <p:spPr>
            <a:xfrm>
              <a:off x="10580603" y="4897031"/>
              <a:ext cx="1376158" cy="61319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one-to-one connection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A60018-6B72-EF6B-D131-E8470774B789}"/>
              </a:ext>
            </a:extLst>
          </p:cNvPr>
          <p:cNvGrpSpPr/>
          <p:nvPr/>
        </p:nvGrpSpPr>
        <p:grpSpPr>
          <a:xfrm>
            <a:off x="6058140" y="2454004"/>
            <a:ext cx="502446" cy="3243533"/>
            <a:chOff x="3108561" y="1980736"/>
            <a:chExt cx="502446" cy="4148602"/>
          </a:xfrm>
        </p:grpSpPr>
        <p:sp>
          <p:nvSpPr>
            <p:cNvPr id="50" name="フリーフォーム: 図形 16">
              <a:extLst>
                <a:ext uri="{FF2B5EF4-FFF2-40B4-BE49-F238E27FC236}">
                  <a16:creationId xmlns:a16="http://schemas.microsoft.com/office/drawing/2014/main" id="{CFA7CC01-19D2-7083-6E99-602515006EFB}"/>
                </a:ext>
              </a:extLst>
            </p:cNvPr>
            <p:cNvSpPr/>
            <p:nvPr/>
          </p:nvSpPr>
          <p:spPr>
            <a:xfrm rot="5400000">
              <a:off x="2978888" y="3814122"/>
              <a:ext cx="761794" cy="502444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51" name="グループ化 15">
              <a:extLst>
                <a:ext uri="{FF2B5EF4-FFF2-40B4-BE49-F238E27FC236}">
                  <a16:creationId xmlns:a16="http://schemas.microsoft.com/office/drawing/2014/main" id="{F3525ED3-835A-9429-3B04-BE4365817C79}"/>
                </a:ext>
              </a:extLst>
            </p:cNvPr>
            <p:cNvGrpSpPr/>
            <p:nvPr/>
          </p:nvGrpSpPr>
          <p:grpSpPr>
            <a:xfrm>
              <a:off x="3108561" y="1980736"/>
              <a:ext cx="290513" cy="4148602"/>
              <a:chOff x="3233736" y="1989138"/>
              <a:chExt cx="290513" cy="4148602"/>
            </a:xfrm>
          </p:grpSpPr>
          <p:cxnSp>
            <p:nvCxnSpPr>
              <p:cNvPr id="52" name="直線コネクタ 7">
                <a:extLst>
                  <a:ext uri="{FF2B5EF4-FFF2-40B4-BE49-F238E27FC236}">
                    <a16:creationId xmlns:a16="http://schemas.microsoft.com/office/drawing/2014/main" id="{878DFBCC-CEA4-7356-A74A-BC0AD51D8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9">
                <a:extLst>
                  <a:ext uri="{FF2B5EF4-FFF2-40B4-BE49-F238E27FC236}">
                    <a16:creationId xmlns:a16="http://schemas.microsoft.com/office/drawing/2014/main" id="{2AD8E8BE-6021-8ED3-8A54-7271F71F2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88303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グループ化 14">
                <a:extLst>
                  <a:ext uri="{FF2B5EF4-FFF2-40B4-BE49-F238E27FC236}">
                    <a16:creationId xmlns:a16="http://schemas.microsoft.com/office/drawing/2014/main" id="{541019C8-7019-8593-792F-90B7F37C6DE9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49728"/>
                <a:chOff x="3957637" y="2679697"/>
                <a:chExt cx="690563" cy="1444625"/>
              </a:xfrm>
            </p:grpSpPr>
            <p:cxnSp>
              <p:nvCxnSpPr>
                <p:cNvPr id="56" name="直線コネクタ 10">
                  <a:extLst>
                    <a:ext uri="{FF2B5EF4-FFF2-40B4-BE49-F238E27FC236}">
                      <a16:creationId xmlns:a16="http://schemas.microsoft.com/office/drawing/2014/main" id="{CD5F037E-E5FF-52FE-7CFA-650BB79175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679697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13">
                  <a:extLst>
                    <a:ext uri="{FF2B5EF4-FFF2-40B4-BE49-F238E27FC236}">
                      <a16:creationId xmlns:a16="http://schemas.microsoft.com/office/drawing/2014/main" id="{8DD08814-3861-B0E3-0D4F-C4CBA6C4C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37" y="3402009"/>
                  <a:ext cx="690563" cy="7223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235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015DC-357C-510F-BBC2-E0BF5D32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87795-F8BC-AB7C-48CF-F37A7CAD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BLE packet structure</a:t>
            </a:r>
          </a:p>
        </p:txBody>
      </p:sp>
      <p:sp>
        <p:nvSpPr>
          <p:cNvPr id="3" name="テキスト ボックス 41">
            <a:extLst>
              <a:ext uri="{FF2B5EF4-FFF2-40B4-BE49-F238E27FC236}">
                <a16:creationId xmlns:a16="http://schemas.microsoft.com/office/drawing/2014/main" id="{78890083-3720-4C5B-362A-A3307649C593}"/>
              </a:ext>
            </a:extLst>
          </p:cNvPr>
          <p:cNvSpPr txBox="1"/>
          <p:nvPr/>
        </p:nvSpPr>
        <p:spPr>
          <a:xfrm>
            <a:off x="1054959" y="4832035"/>
            <a:ext cx="2663601" cy="30269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FE7AE-BAF4-63D7-7DB4-E124AF68738E}"/>
              </a:ext>
            </a:extLst>
          </p:cNvPr>
          <p:cNvGrpSpPr/>
          <p:nvPr/>
        </p:nvGrpSpPr>
        <p:grpSpPr>
          <a:xfrm>
            <a:off x="2229310" y="1186793"/>
            <a:ext cx="9039765" cy="4949168"/>
            <a:chOff x="371475" y="1186793"/>
            <a:chExt cx="9039765" cy="494916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F0B1E6-44EB-0F5B-BB32-5E3D698098A3}"/>
                </a:ext>
              </a:extLst>
            </p:cNvPr>
            <p:cNvCxnSpPr>
              <a:cxnSpLocks/>
            </p:cNvCxnSpPr>
            <p:nvPr/>
          </p:nvCxnSpPr>
          <p:spPr>
            <a:xfrm>
              <a:off x="7664484" y="4872604"/>
              <a:ext cx="1746756" cy="6702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57D7AF-F1F1-1BE7-5DF0-75526A8A2A11}"/>
                </a:ext>
              </a:extLst>
            </p:cNvPr>
            <p:cNvGrpSpPr/>
            <p:nvPr/>
          </p:nvGrpSpPr>
          <p:grpSpPr>
            <a:xfrm>
              <a:off x="3086662" y="2581978"/>
              <a:ext cx="5488559" cy="993618"/>
              <a:chOff x="3127302" y="2775918"/>
              <a:chExt cx="5488559" cy="993618"/>
            </a:xfrm>
          </p:grpSpPr>
          <p:pic>
            <p:nvPicPr>
              <p:cNvPr id="13" name="Picture 12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91F5C994-2602-8566-B6C8-38B5A80B8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824" t="69254" r="35890" b="16720"/>
              <a:stretch/>
            </p:blipFill>
            <p:spPr>
              <a:xfrm>
                <a:off x="3127302" y="3068320"/>
                <a:ext cx="5488559" cy="70121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74EA37-7D72-732A-9ACA-720E61B78654}"/>
                  </a:ext>
                </a:extLst>
              </p:cNvPr>
              <p:cNvSpPr/>
              <p:nvPr/>
            </p:nvSpPr>
            <p:spPr>
              <a:xfrm>
                <a:off x="3127302" y="27759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Advertisement PDU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CBDCEE-83EA-E066-DA3A-86D33311AD8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662" y="2223902"/>
              <a:ext cx="0" cy="660774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83319-2061-72D5-E454-03C52B6A987C}"/>
                </a:ext>
              </a:extLst>
            </p:cNvPr>
            <p:cNvGrpSpPr/>
            <p:nvPr/>
          </p:nvGrpSpPr>
          <p:grpSpPr>
            <a:xfrm>
              <a:off x="371475" y="1186793"/>
              <a:ext cx="8150591" cy="1083474"/>
              <a:chOff x="371475" y="1373292"/>
              <a:chExt cx="8150591" cy="1083474"/>
            </a:xfrm>
          </p:grpSpPr>
          <p:pic>
            <p:nvPicPr>
              <p:cNvPr id="8" name="Picture 7" descr="A diagram of a packet&#10;&#10;Description automatically generated">
                <a:extLst>
                  <a:ext uri="{FF2B5EF4-FFF2-40B4-BE49-F238E27FC236}">
                    <a16:creationId xmlns:a16="http://schemas.microsoft.com/office/drawing/2014/main" id="{073AEE09-1EF6-2C85-4BB5-B1C0C5A6E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594" t="26269" r="10760" b="58121"/>
              <a:stretch/>
            </p:blipFill>
            <p:spPr>
              <a:xfrm>
                <a:off x="371475" y="1676399"/>
                <a:ext cx="8150591" cy="780367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0D0DACA-DA63-6C0E-8FBF-8B35B93C9FD0}"/>
                  </a:ext>
                </a:extLst>
              </p:cNvPr>
              <p:cNvSpPr/>
              <p:nvPr/>
            </p:nvSpPr>
            <p:spPr>
              <a:xfrm>
                <a:off x="371475" y="1373292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BLE Packet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BBFD35-A998-58C2-7AA6-C394A61510FE}"/>
                </a:ext>
              </a:extLst>
            </p:cNvPr>
            <p:cNvCxnSpPr>
              <a:cxnSpLocks/>
            </p:cNvCxnSpPr>
            <p:nvPr/>
          </p:nvCxnSpPr>
          <p:spPr>
            <a:xfrm>
              <a:off x="4641142" y="3575596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DF4619-8B71-D144-62D4-FEBDC8CE46D2}"/>
                </a:ext>
              </a:extLst>
            </p:cNvPr>
            <p:cNvGrpSpPr/>
            <p:nvPr/>
          </p:nvGrpSpPr>
          <p:grpSpPr>
            <a:xfrm>
              <a:off x="4620431" y="3887307"/>
              <a:ext cx="3044053" cy="985297"/>
              <a:chOff x="5871581" y="3998087"/>
              <a:chExt cx="3044053" cy="985297"/>
            </a:xfrm>
          </p:grpSpPr>
          <p:pic>
            <p:nvPicPr>
              <p:cNvPr id="10" name="Picture 9" descr="A diagram of a advertise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949D6D7C-81A0-2B6D-4BC4-F8D164EB9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9411" t="63950" r="36602" b="18905"/>
              <a:stretch/>
            </p:blipFill>
            <p:spPr>
              <a:xfrm>
                <a:off x="5871581" y="4282168"/>
                <a:ext cx="3044053" cy="701216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AF970B-2937-2551-1042-EAFA731114F3}"/>
                  </a:ext>
                </a:extLst>
              </p:cNvPr>
              <p:cNvSpPr/>
              <p:nvPr/>
            </p:nvSpPr>
            <p:spPr>
              <a:xfrm>
                <a:off x="5871581" y="3998087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Payload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5A57ED-6E35-3E0A-4B25-7F5E31FF47BA}"/>
                </a:ext>
              </a:extLst>
            </p:cNvPr>
            <p:cNvGrpSpPr/>
            <p:nvPr/>
          </p:nvGrpSpPr>
          <p:grpSpPr>
            <a:xfrm>
              <a:off x="5939693" y="5199941"/>
              <a:ext cx="3471547" cy="936020"/>
              <a:chOff x="8348978" y="5193318"/>
              <a:chExt cx="3471547" cy="936020"/>
            </a:xfrm>
          </p:grpSpPr>
          <p:pic>
            <p:nvPicPr>
              <p:cNvPr id="4" name="Picture 3" descr="A blue rectangular boxes with black text&#10;&#10;Description automatically generated">
                <a:extLst>
                  <a:ext uri="{FF2B5EF4-FFF2-40B4-BE49-F238E27FC236}">
                    <a16:creationId xmlns:a16="http://schemas.microsoft.com/office/drawing/2014/main" id="{35931EA9-4689-E0B8-C920-43F78EFD0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35" t="40916" r="4566" b="5797"/>
              <a:stretch/>
            </p:blipFill>
            <p:spPr>
              <a:xfrm>
                <a:off x="8348978" y="5496016"/>
                <a:ext cx="3471547" cy="63332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97EA41-9045-9291-C512-5FC26E60206E}"/>
                  </a:ext>
                </a:extLst>
              </p:cNvPr>
              <p:cNvSpPr/>
              <p:nvPr/>
            </p:nvSpPr>
            <p:spPr>
              <a:xfrm>
                <a:off x="8348978" y="5193318"/>
                <a:ext cx="2341245" cy="30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buClr>
                    <a:schemeClr val="accent1"/>
                  </a:buClr>
                </a:pPr>
                <a:r>
                  <a:rPr kumimoji="1" lang="en-US" altLang="ja-JP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Adv Data</a:t>
                </a:r>
                <a:endParaRPr kumimoji="1" lang="ja-JP" altLang="en-US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5B69DB-CFF4-F14B-5B8F-9397BB711F4C}"/>
                </a:ext>
              </a:extLst>
            </p:cNvPr>
            <p:cNvCxnSpPr>
              <a:cxnSpLocks/>
            </p:cNvCxnSpPr>
            <p:nvPr/>
          </p:nvCxnSpPr>
          <p:spPr>
            <a:xfrm>
              <a:off x="5965329" y="4832035"/>
              <a:ext cx="0" cy="663895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0BFD05-21C1-39AC-B1B3-F066E89EEAC7}"/>
                </a:ext>
              </a:extLst>
            </p:cNvPr>
            <p:cNvCxnSpPr>
              <a:cxnSpLocks/>
            </p:cNvCxnSpPr>
            <p:nvPr/>
          </p:nvCxnSpPr>
          <p:spPr>
            <a:xfrm>
              <a:off x="6919332" y="2232350"/>
              <a:ext cx="1602734" cy="652326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858EF1-C088-98BB-45AE-A56E7E1C7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4484" y="3575596"/>
              <a:ext cx="857582" cy="61440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19AF7E-3D00-3E7B-B5C7-796B661CC2F8}"/>
              </a:ext>
            </a:extLst>
          </p:cNvPr>
          <p:cNvGrpSpPr/>
          <p:nvPr/>
        </p:nvGrpSpPr>
        <p:grpSpPr>
          <a:xfrm>
            <a:off x="561009" y="1186793"/>
            <a:ext cx="1639956" cy="4949168"/>
            <a:chOff x="561009" y="1186793"/>
            <a:chExt cx="1639956" cy="4949168"/>
          </a:xfrm>
        </p:grpSpPr>
        <p:sp>
          <p:nvSpPr>
            <p:cNvPr id="38" name="テキスト ボックス 9">
              <a:extLst>
                <a:ext uri="{FF2B5EF4-FFF2-40B4-BE49-F238E27FC236}">
                  <a16:creationId xmlns:a16="http://schemas.microsoft.com/office/drawing/2014/main" id="{49895F44-7CE3-13B8-CBC0-E62248274DD9}"/>
                </a:ext>
              </a:extLst>
            </p:cNvPr>
            <p:cNvSpPr txBox="1"/>
            <p:nvPr/>
          </p:nvSpPr>
          <p:spPr>
            <a:xfrm>
              <a:off x="698889" y="5816399"/>
              <a:ext cx="1364197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Low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9" name="テキスト ボックス 10">
              <a:extLst>
                <a:ext uri="{FF2B5EF4-FFF2-40B4-BE49-F238E27FC236}">
                  <a16:creationId xmlns:a16="http://schemas.microsoft.com/office/drawing/2014/main" id="{546F6109-A3D9-BB7D-0D21-EEF4A3A74CCA}"/>
                </a:ext>
              </a:extLst>
            </p:cNvPr>
            <p:cNvSpPr txBox="1"/>
            <p:nvPr/>
          </p:nvSpPr>
          <p:spPr>
            <a:xfrm>
              <a:off x="561009" y="1186793"/>
              <a:ext cx="1639956" cy="31956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High level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0" name="右矢印 58">
              <a:extLst>
                <a:ext uri="{FF2B5EF4-FFF2-40B4-BE49-F238E27FC236}">
                  <a16:creationId xmlns:a16="http://schemas.microsoft.com/office/drawing/2014/main" id="{E843C902-279A-6957-A413-6B1615A255A6}"/>
                </a:ext>
              </a:extLst>
            </p:cNvPr>
            <p:cNvSpPr/>
            <p:nvPr/>
          </p:nvSpPr>
          <p:spPr>
            <a:xfrm rot="16200000">
              <a:off x="-753894" y="3501572"/>
              <a:ext cx="4269764" cy="319609"/>
            </a:xfrm>
            <a:prstGeom prst="rightArrow">
              <a:avLst>
                <a:gd name="adj1" fmla="val 50000"/>
                <a:gd name="adj2" fmla="val 96430"/>
              </a:avLst>
            </a:prstGeom>
            <a:gradFill flip="none" rotWithShape="1">
              <a:gsLst>
                <a:gs pos="0">
                  <a:srgbClr val="B9E6FD">
                    <a:lumMod val="100000"/>
                  </a:srgb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31000">
                  <a:srgbClr val="046294">
                    <a:lumMod val="70000"/>
                    <a:lumOff val="30000"/>
                  </a:srgbClr>
                </a:gs>
                <a:gs pos="100000">
                  <a:srgbClr val="0462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72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89CB-16D5-29AD-AB8D-245F27B1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4389-BB7C-1DE9-6561-7E5DF350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dirty="0"/>
              <a:t>Synthetic Data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DEF90B-BFE3-D3CC-5BD9-2BFEF6576864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Overview of synthetic </a:t>
            </a: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5E82AFA-AD5F-D821-B670-8B3EF0399BE4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3E46191-BAEC-0C10-F4AE-E05EBADF233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Clipboard Ticked outline">
            <a:extLst>
              <a:ext uri="{FF2B5EF4-FFF2-40B4-BE49-F238E27FC236}">
                <a16:creationId xmlns:a16="http://schemas.microsoft.com/office/drawing/2014/main" id="{D2BED184-D5A3-2302-DE23-80F228B6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6C14167C-6A55-0469-C7C6-688C99B66A7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How to generate synthetic data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Circles with arrows with solid fill">
            <a:extLst>
              <a:ext uri="{FF2B5EF4-FFF2-40B4-BE49-F238E27FC236}">
                <a16:creationId xmlns:a16="http://schemas.microsoft.com/office/drawing/2014/main" id="{B61B049F-C40D-FCA0-7A39-FA2AA0A2F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4EB89C65-85D7-8272-9EE5-7D0BBE73268E}"/>
              </a:ext>
            </a:extLst>
          </p:cNvPr>
          <p:cNvSpPr txBox="1"/>
          <p:nvPr/>
        </p:nvSpPr>
        <p:spPr>
          <a:xfrm>
            <a:off x="371478" y="1989139"/>
            <a:ext cx="5626615" cy="828673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is synthetic data?</a:t>
            </a:r>
          </a:p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is artificial data created to mimic real-world data characteristics and structures.</a:t>
            </a:r>
          </a:p>
        </p:txBody>
      </p:sp>
      <p:sp>
        <p:nvSpPr>
          <p:cNvPr id="3" name="テキスト ボックス 35">
            <a:extLst>
              <a:ext uri="{FF2B5EF4-FFF2-40B4-BE49-F238E27FC236}">
                <a16:creationId xmlns:a16="http://schemas.microsoft.com/office/drawing/2014/main" id="{53B85482-49C0-28F1-993C-3076156C35EA}"/>
              </a:ext>
            </a:extLst>
          </p:cNvPr>
          <p:cNvSpPr txBox="1"/>
          <p:nvPr/>
        </p:nvSpPr>
        <p:spPr>
          <a:xfrm>
            <a:off x="371478" y="2870565"/>
            <a:ext cx="5626615" cy="366650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are the benefits of synthetic data?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BE398B-E551-DEEE-821F-D6780900599B}"/>
              </a:ext>
            </a:extLst>
          </p:cNvPr>
          <p:cNvGrpSpPr/>
          <p:nvPr/>
        </p:nvGrpSpPr>
        <p:grpSpPr>
          <a:xfrm>
            <a:off x="598053" y="3310633"/>
            <a:ext cx="5173463" cy="2700787"/>
            <a:chOff x="551477" y="3310633"/>
            <a:chExt cx="5173463" cy="27007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CA2945A-C1CE-FCFA-409E-36C32C0321FA}"/>
                </a:ext>
              </a:extLst>
            </p:cNvPr>
            <p:cNvGrpSpPr/>
            <p:nvPr/>
          </p:nvGrpSpPr>
          <p:grpSpPr>
            <a:xfrm>
              <a:off x="551477" y="3310633"/>
              <a:ext cx="5173463" cy="422558"/>
              <a:chOff x="551477" y="3310633"/>
              <a:chExt cx="5173463" cy="422558"/>
            </a:xfrm>
          </p:grpSpPr>
          <p:sp>
            <p:nvSpPr>
              <p:cNvPr id="4" name="円/楕円 34">
                <a:extLst>
                  <a:ext uri="{FF2B5EF4-FFF2-40B4-BE49-F238E27FC236}">
                    <a16:creationId xmlns:a16="http://schemas.microsoft.com/office/drawing/2014/main" id="{52551364-3CD6-1F44-ACE4-4FFB57E039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310633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1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B4FD4B-BC7A-1ECD-560C-6671D589FD57}"/>
                  </a:ext>
                </a:extLst>
              </p:cNvPr>
              <p:cNvSpPr/>
              <p:nvPr/>
            </p:nvSpPr>
            <p:spPr>
              <a:xfrm>
                <a:off x="1091478" y="3341230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Unlimited data 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84C7AF-818E-1C93-71AC-0DAB731209B3}"/>
                </a:ext>
              </a:extLst>
            </p:cNvPr>
            <p:cNvGrpSpPr/>
            <p:nvPr/>
          </p:nvGrpSpPr>
          <p:grpSpPr>
            <a:xfrm>
              <a:off x="551477" y="3880190"/>
              <a:ext cx="5173463" cy="422558"/>
              <a:chOff x="551477" y="3880190"/>
              <a:chExt cx="5173463" cy="422558"/>
            </a:xfrm>
          </p:grpSpPr>
          <p:sp>
            <p:nvSpPr>
              <p:cNvPr id="5" name="円/楕円 34">
                <a:extLst>
                  <a:ext uri="{FF2B5EF4-FFF2-40B4-BE49-F238E27FC236}">
                    <a16:creationId xmlns:a16="http://schemas.microsoft.com/office/drawing/2014/main" id="{32660B54-7AD0-5886-B2C5-7C1502157B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3880190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DE57C7-E8D3-BCEF-3D7C-017B8A38CDFC}"/>
                  </a:ext>
                </a:extLst>
              </p:cNvPr>
              <p:cNvSpPr/>
              <p:nvPr/>
            </p:nvSpPr>
            <p:spPr>
              <a:xfrm>
                <a:off x="1091478" y="3911469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No privacy issue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E2B05E-B3E3-4657-2E12-5BA3222C7982}"/>
                </a:ext>
              </a:extLst>
            </p:cNvPr>
            <p:cNvGrpSpPr/>
            <p:nvPr/>
          </p:nvGrpSpPr>
          <p:grpSpPr>
            <a:xfrm>
              <a:off x="551477" y="4449747"/>
              <a:ext cx="5173463" cy="422558"/>
              <a:chOff x="551477" y="4449747"/>
              <a:chExt cx="5173463" cy="422558"/>
            </a:xfrm>
          </p:grpSpPr>
          <p:sp>
            <p:nvSpPr>
              <p:cNvPr id="8" name="円/楕円 34">
                <a:extLst>
                  <a:ext uri="{FF2B5EF4-FFF2-40B4-BE49-F238E27FC236}">
                    <a16:creationId xmlns:a16="http://schemas.microsoft.com/office/drawing/2014/main" id="{98DADBD4-0204-1E1A-9353-60234AD58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4449747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lang="en-US" altLang="ja-JP" dirty="0">
                    <a:solidFill>
                      <a:srgbClr val="FFFFFF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3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34691E-6183-86C5-121F-CCF2100D7B19}"/>
                  </a:ext>
                </a:extLst>
              </p:cNvPr>
              <p:cNvSpPr/>
              <p:nvPr/>
            </p:nvSpPr>
            <p:spPr>
              <a:xfrm>
                <a:off x="1091478" y="448170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Reduce bias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6BB57CC-88CC-7CA9-F118-07D5EE0302BD}"/>
                </a:ext>
              </a:extLst>
            </p:cNvPr>
            <p:cNvGrpSpPr/>
            <p:nvPr/>
          </p:nvGrpSpPr>
          <p:grpSpPr>
            <a:xfrm>
              <a:off x="551477" y="5019304"/>
              <a:ext cx="5173463" cy="422558"/>
              <a:chOff x="551477" y="5019304"/>
              <a:chExt cx="5173463" cy="422558"/>
            </a:xfrm>
          </p:grpSpPr>
          <p:sp>
            <p:nvSpPr>
              <p:cNvPr id="9" name="円/楕円 34">
                <a:extLst>
                  <a:ext uri="{FF2B5EF4-FFF2-40B4-BE49-F238E27FC236}">
                    <a16:creationId xmlns:a16="http://schemas.microsoft.com/office/drawing/2014/main" id="{3B6409D8-D7FA-142E-90B1-99F354675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019304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4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CDBB715-4AF6-AEAD-2E8B-4FE0F7065226}"/>
                  </a:ext>
                </a:extLst>
              </p:cNvPr>
              <p:cNvSpPr/>
              <p:nvPr/>
            </p:nvSpPr>
            <p:spPr>
              <a:xfrm>
                <a:off x="1091478" y="5051947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Reduce time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B0B7584-5C85-C3F8-0B4E-2342ED4AB6FD}"/>
                </a:ext>
              </a:extLst>
            </p:cNvPr>
            <p:cNvGrpSpPr/>
            <p:nvPr/>
          </p:nvGrpSpPr>
          <p:grpSpPr>
            <a:xfrm>
              <a:off x="551477" y="5588862"/>
              <a:ext cx="5173463" cy="422558"/>
              <a:chOff x="551477" y="5588862"/>
              <a:chExt cx="5173463" cy="422558"/>
            </a:xfrm>
          </p:grpSpPr>
          <p:sp>
            <p:nvSpPr>
              <p:cNvPr id="10" name="円/楕円 34">
                <a:extLst>
                  <a:ext uri="{FF2B5EF4-FFF2-40B4-BE49-F238E27FC236}">
                    <a16:creationId xmlns:a16="http://schemas.microsoft.com/office/drawing/2014/main" id="{012CBFCA-18E9-D48F-A3BC-97FE52D9F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477" y="5588862"/>
                <a:ext cx="422558" cy="4225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6294"/>
                  </a:buClr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5</a:t>
                </a: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3295A-7DFC-5110-FE1A-BB7E60DE4AB7}"/>
                  </a:ext>
                </a:extLst>
              </p:cNvPr>
              <p:cNvSpPr/>
              <p:nvPr/>
            </p:nvSpPr>
            <p:spPr>
              <a:xfrm>
                <a:off x="1091478" y="5615318"/>
                <a:ext cx="4633462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buClr>
                    <a:schemeClr val="accent1"/>
                  </a:buClr>
                </a:pPr>
                <a:r>
                  <a:rPr lang="en-GB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Reduce monetary costs</a:t>
                </a:r>
                <a:endParaRPr kumimoji="1" 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</p:grpSp>
      <p:sp>
        <p:nvSpPr>
          <p:cNvPr id="38" name="テキスト ボックス 72">
            <a:extLst>
              <a:ext uri="{FF2B5EF4-FFF2-40B4-BE49-F238E27FC236}">
                <a16:creationId xmlns:a16="http://schemas.microsoft.com/office/drawing/2014/main" id="{7881A584-E6C0-CBEC-E13B-3CD5A6D7415A}"/>
              </a:ext>
            </a:extLst>
          </p:cNvPr>
          <p:cNvSpPr txBox="1"/>
          <p:nvPr/>
        </p:nvSpPr>
        <p:spPr>
          <a:xfrm>
            <a:off x="7301709" y="2363847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Statistics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9C8FBF-51D2-FE4E-2920-C1AF822EB935}"/>
              </a:ext>
            </a:extLst>
          </p:cNvPr>
          <p:cNvGrpSpPr/>
          <p:nvPr/>
        </p:nvGrpSpPr>
        <p:grpSpPr>
          <a:xfrm>
            <a:off x="6114342" y="2162345"/>
            <a:ext cx="1231680" cy="1231680"/>
            <a:chOff x="7812396" y="2242769"/>
            <a:chExt cx="828676" cy="828676"/>
          </a:xfrm>
        </p:grpSpPr>
        <p:sp>
          <p:nvSpPr>
            <p:cNvPr id="40" name="楕円 3">
              <a:extLst>
                <a:ext uri="{FF2B5EF4-FFF2-40B4-BE49-F238E27FC236}">
                  <a16:creationId xmlns:a16="http://schemas.microsoft.com/office/drawing/2014/main" id="{74120ED7-D484-B97D-2900-BD7178862EC9}"/>
                </a:ext>
              </a:extLst>
            </p:cNvPr>
            <p:cNvSpPr/>
            <p:nvPr/>
          </p:nvSpPr>
          <p:spPr>
            <a:xfrm>
              <a:off x="7812396" y="224276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41" name="グラフィックス 26" descr="Statistics with solid fill">
              <a:extLst>
                <a:ext uri="{FF2B5EF4-FFF2-40B4-BE49-F238E27FC236}">
                  <a16:creationId xmlns:a16="http://schemas.microsoft.com/office/drawing/2014/main" id="{8D9F1082-B929-D3D0-404F-412D323DB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956680" y="2387053"/>
              <a:ext cx="540109" cy="540109"/>
            </a:xfrm>
            <a:prstGeom prst="rect">
              <a:avLst/>
            </a:prstGeom>
          </p:spPr>
        </p:pic>
      </p:grpSp>
      <p:sp>
        <p:nvSpPr>
          <p:cNvPr id="34" name="テキスト ボックス 72">
            <a:extLst>
              <a:ext uri="{FF2B5EF4-FFF2-40B4-BE49-F238E27FC236}">
                <a16:creationId xmlns:a16="http://schemas.microsoft.com/office/drawing/2014/main" id="{568C5361-803C-CCD9-9980-3746A4198275}"/>
              </a:ext>
            </a:extLst>
          </p:cNvPr>
          <p:cNvSpPr txBox="1"/>
          <p:nvPr/>
        </p:nvSpPr>
        <p:spPr>
          <a:xfrm>
            <a:off x="7301709" y="3727624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Machine learning</a:t>
            </a:r>
            <a:endParaRPr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502E4A-74F2-228C-387E-B411590B936D}"/>
              </a:ext>
            </a:extLst>
          </p:cNvPr>
          <p:cNvGrpSpPr/>
          <p:nvPr/>
        </p:nvGrpSpPr>
        <p:grpSpPr>
          <a:xfrm>
            <a:off x="6114342" y="3526122"/>
            <a:ext cx="1231680" cy="1231680"/>
            <a:chOff x="7812396" y="3673559"/>
            <a:chExt cx="828676" cy="828676"/>
          </a:xfrm>
        </p:grpSpPr>
        <p:sp>
          <p:nvSpPr>
            <p:cNvPr id="36" name="楕円 3">
              <a:extLst>
                <a:ext uri="{FF2B5EF4-FFF2-40B4-BE49-F238E27FC236}">
                  <a16:creationId xmlns:a16="http://schemas.microsoft.com/office/drawing/2014/main" id="{23456010-BADD-AEB0-A894-ED989B860B63}"/>
                </a:ext>
              </a:extLst>
            </p:cNvPr>
            <p:cNvSpPr/>
            <p:nvPr/>
          </p:nvSpPr>
          <p:spPr>
            <a:xfrm>
              <a:off x="7812396" y="3673559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7" name="グラフィックス 26" descr="Robot with solid fill">
              <a:extLst>
                <a:ext uri="{FF2B5EF4-FFF2-40B4-BE49-F238E27FC236}">
                  <a16:creationId xmlns:a16="http://schemas.microsoft.com/office/drawing/2014/main" id="{76811F7E-7122-906C-9FBB-3D5DAACB5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956680" y="3817843"/>
              <a:ext cx="540109" cy="540109"/>
            </a:xfrm>
            <a:prstGeom prst="rect">
              <a:avLst/>
            </a:prstGeom>
          </p:spPr>
        </p:pic>
      </p:grpSp>
      <p:sp>
        <p:nvSpPr>
          <p:cNvPr id="30" name="テキスト ボックス 72">
            <a:extLst>
              <a:ext uri="{FF2B5EF4-FFF2-40B4-BE49-F238E27FC236}">
                <a16:creationId xmlns:a16="http://schemas.microsoft.com/office/drawing/2014/main" id="{88CE55DF-38B9-1D60-7364-470A12780DEA}"/>
              </a:ext>
            </a:extLst>
          </p:cNvPr>
          <p:cNvSpPr txBox="1"/>
          <p:nvPr/>
        </p:nvSpPr>
        <p:spPr>
          <a:xfrm>
            <a:off x="7301709" y="5091400"/>
            <a:ext cx="4518816" cy="82867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Deep learning</a:t>
            </a:r>
            <a:endParaRPr kumimoji="1" lang="en-US" altLang="ja-JP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E27384-F5B5-8827-3E79-3264235E20AE}"/>
              </a:ext>
            </a:extLst>
          </p:cNvPr>
          <p:cNvGrpSpPr/>
          <p:nvPr/>
        </p:nvGrpSpPr>
        <p:grpSpPr>
          <a:xfrm>
            <a:off x="6114342" y="4889898"/>
            <a:ext cx="1231680" cy="1231680"/>
            <a:chOff x="7812396" y="5104348"/>
            <a:chExt cx="828676" cy="828676"/>
          </a:xfrm>
        </p:grpSpPr>
        <p:sp>
          <p:nvSpPr>
            <p:cNvPr id="32" name="楕円 3">
              <a:extLst>
                <a:ext uri="{FF2B5EF4-FFF2-40B4-BE49-F238E27FC236}">
                  <a16:creationId xmlns:a16="http://schemas.microsoft.com/office/drawing/2014/main" id="{02802847-ADE6-032C-8D45-4BAFBD5D39F6}"/>
                </a:ext>
              </a:extLst>
            </p:cNvPr>
            <p:cNvSpPr/>
            <p:nvPr/>
          </p:nvSpPr>
          <p:spPr>
            <a:xfrm>
              <a:off x="7812396" y="5104348"/>
              <a:ext cx="828676" cy="82867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3" name="グラフィックス 26" descr="Artificial Intelligence with solid fill">
              <a:extLst>
                <a:ext uri="{FF2B5EF4-FFF2-40B4-BE49-F238E27FC236}">
                  <a16:creationId xmlns:a16="http://schemas.microsoft.com/office/drawing/2014/main" id="{1DF8C26E-1ABC-3888-C05C-CAF5A219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56680" y="5248632"/>
              <a:ext cx="540109" cy="54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35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CA12-45FD-1E46-3B5E-CE0F1E77C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C705-20FF-5885-4EE3-362CBAC5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Markov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02314-2F0E-B70E-D914-16DE633EA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9DD9A-7C32-B12D-8F7F-657E159B595F}"/>
              </a:ext>
            </a:extLst>
          </p:cNvPr>
          <p:cNvSpPr/>
          <p:nvPr/>
        </p:nvSpPr>
        <p:spPr>
          <a:xfrm>
            <a:off x="770868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F471792-6433-3C63-562D-03C871039C35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4A5616-3266-B6C4-95DF-FBF8B5B32935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813C7194-52AB-46A8-BD3A-C10A7C2B01A1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Markov model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46714650-20A9-9EB9-8533-5C1D27C07D99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091FE691-89F5-5DD1-94FD-8884500E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AA86D7-A72A-B0B5-0031-2D2196884BE7}"/>
              </a:ext>
            </a:extLst>
          </p:cNvPr>
          <p:cNvGrpSpPr/>
          <p:nvPr/>
        </p:nvGrpSpPr>
        <p:grpSpPr>
          <a:xfrm>
            <a:off x="7812394" y="1160463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7D367194-82F5-79D1-E122-885D2E3BC72B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E14F6CDD-2A68-999A-2FDF-3910C62FE04A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2EDC59A0-AC6B-FC49-2788-3CD19F411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3ED95-4122-5EC5-3C55-F517AB084D46}"/>
              </a:ext>
            </a:extLst>
          </p:cNvPr>
          <p:cNvGrpSpPr/>
          <p:nvPr/>
        </p:nvGrpSpPr>
        <p:grpSpPr>
          <a:xfrm>
            <a:off x="7840537" y="2445302"/>
            <a:ext cx="3979986" cy="2717668"/>
            <a:chOff x="7840537" y="2445302"/>
            <a:chExt cx="3979986" cy="27176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A444E6-55DB-0939-C5DD-BF3C3A5C8035}"/>
                </a:ext>
              </a:extLst>
            </p:cNvPr>
            <p:cNvGrpSpPr/>
            <p:nvPr/>
          </p:nvGrpSpPr>
          <p:grpSpPr>
            <a:xfrm>
              <a:off x="7840537" y="2445302"/>
              <a:ext cx="3942343" cy="1136090"/>
              <a:chOff x="7878182" y="2445302"/>
              <a:chExt cx="3942343" cy="1136090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D1C05074-2318-61F6-9E97-44AFC96732EA}"/>
                  </a:ext>
                </a:extLst>
              </p:cNvPr>
              <p:cNvSpPr txBox="1"/>
              <p:nvPr/>
            </p:nvSpPr>
            <p:spPr>
              <a:xfrm>
                <a:off x="8756164" y="2599009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Suitable for time-series data and structured data</a:t>
                </a:r>
                <a:endPara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6" name="Graphic 15" descr="Thumbs up sign with solid fill">
                <a:extLst>
                  <a:ext uri="{FF2B5EF4-FFF2-40B4-BE49-F238E27FC236}">
                    <a16:creationId xmlns:a16="http://schemas.microsoft.com/office/drawing/2014/main" id="{A30C5E40-026E-14B7-799A-77077532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78182" y="2445302"/>
                <a:ext cx="1136090" cy="11360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6004E1-244D-3C54-38B4-8148280D68B9}"/>
                </a:ext>
              </a:extLst>
            </p:cNvPr>
            <p:cNvGrpSpPr/>
            <p:nvPr/>
          </p:nvGrpSpPr>
          <p:grpSpPr>
            <a:xfrm>
              <a:off x="7840537" y="4026880"/>
              <a:ext cx="3979986" cy="1136090"/>
              <a:chOff x="7840537" y="4026880"/>
              <a:chExt cx="3979986" cy="1136090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DFC7C2FF-5209-D70F-6B51-601AAEAE4A2D}"/>
                  </a:ext>
                </a:extLst>
              </p:cNvPr>
              <p:cNvSpPr txBox="1"/>
              <p:nvPr/>
            </p:nvSpPr>
            <p:spPr>
              <a:xfrm>
                <a:off x="8756164" y="4180587"/>
                <a:ext cx="3064359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Limited data diversification</a:t>
                </a:r>
                <a:endParaRPr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2" name="Graphic 21" descr="Thumbs Down with solid fill">
                <a:extLst>
                  <a:ext uri="{FF2B5EF4-FFF2-40B4-BE49-F238E27FC236}">
                    <a16:creationId xmlns:a16="http://schemas.microsoft.com/office/drawing/2014/main" id="{8DBF2642-897B-9444-B10B-4B0638394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40537" y="4026880"/>
                <a:ext cx="1136090" cy="1136090"/>
              </a:xfrm>
              <a:prstGeom prst="rect">
                <a:avLst/>
              </a:prstGeom>
            </p:spPr>
          </p:pic>
        </p:grpSp>
      </p:grpSp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F300F7E7-9F22-FFAF-9388-0BD079824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720" y="3279769"/>
            <a:ext cx="1477857" cy="1477857"/>
          </a:xfrm>
          <a:prstGeom prst="rect">
            <a:avLst/>
          </a:prstGeom>
        </p:spPr>
      </p:pic>
      <p:pic>
        <p:nvPicPr>
          <p:cNvPr id="24" name="Graphic 23" descr="Umbrella with solid fill">
            <a:extLst>
              <a:ext uri="{FF2B5EF4-FFF2-40B4-BE49-F238E27FC236}">
                <a16:creationId xmlns:a16="http://schemas.microsoft.com/office/drawing/2014/main" id="{5E47AE71-1ED9-53BD-B634-7643158B3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3602" y="3279769"/>
            <a:ext cx="1477857" cy="1477857"/>
          </a:xfrm>
          <a:prstGeom prst="rect">
            <a:avLst/>
          </a:prstGeom>
        </p:spPr>
      </p:pic>
      <p:pic>
        <p:nvPicPr>
          <p:cNvPr id="29" name="Graphic 28" descr="Sun with solid fill">
            <a:extLst>
              <a:ext uri="{FF2B5EF4-FFF2-40B4-BE49-F238E27FC236}">
                <a16:creationId xmlns:a16="http://schemas.microsoft.com/office/drawing/2014/main" id="{2A05633E-9E74-1623-F74E-441ECDD907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1485" y="3279769"/>
            <a:ext cx="1477857" cy="1477857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57E5A76-6EB2-FF72-D948-D35184347802}"/>
              </a:ext>
            </a:extLst>
          </p:cNvPr>
          <p:cNvSpPr/>
          <p:nvPr/>
        </p:nvSpPr>
        <p:spPr>
          <a:xfrm>
            <a:off x="1106604" y="4757626"/>
            <a:ext cx="1136089" cy="3166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5BB8F9D-A34B-9D7A-54C9-B22BECFAD301}"/>
              </a:ext>
            </a:extLst>
          </p:cNvPr>
          <p:cNvSpPr/>
          <p:nvPr/>
        </p:nvSpPr>
        <p:spPr>
          <a:xfrm>
            <a:off x="3254486" y="4757626"/>
            <a:ext cx="1136089" cy="3166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Rainy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C98867B-2AB2-88DE-969D-5CE75F3111EE}"/>
              </a:ext>
            </a:extLst>
          </p:cNvPr>
          <p:cNvSpPr/>
          <p:nvPr/>
        </p:nvSpPr>
        <p:spPr>
          <a:xfrm>
            <a:off x="5402369" y="4757626"/>
            <a:ext cx="1136089" cy="3166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Sunny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5D8260-CCEF-1288-E7F4-7AA03EEF15BC}"/>
              </a:ext>
            </a:extLst>
          </p:cNvPr>
          <p:cNvCxnSpPr/>
          <p:nvPr/>
        </p:nvCxnSpPr>
        <p:spPr>
          <a:xfrm>
            <a:off x="2292402" y="3783476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9E2C68-DAE0-FD75-AD7A-B65E1ECE30EB}"/>
              </a:ext>
            </a:extLst>
          </p:cNvPr>
          <p:cNvCxnSpPr/>
          <p:nvPr/>
        </p:nvCxnSpPr>
        <p:spPr>
          <a:xfrm>
            <a:off x="4561459" y="3783476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EB5AEA-A6E5-C7E6-BA19-34C2FFDD8A9C}"/>
              </a:ext>
            </a:extLst>
          </p:cNvPr>
          <p:cNvCxnSpPr/>
          <p:nvPr/>
        </p:nvCxnSpPr>
        <p:spPr>
          <a:xfrm flipH="1">
            <a:off x="4561459" y="4334702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472345-D357-A6F9-471D-A13BA8FD7B9D}"/>
              </a:ext>
            </a:extLst>
          </p:cNvPr>
          <p:cNvCxnSpPr/>
          <p:nvPr/>
        </p:nvCxnSpPr>
        <p:spPr>
          <a:xfrm flipH="1">
            <a:off x="2394569" y="4334702"/>
            <a:ext cx="8743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Line arrow: Rotate right outline">
            <a:extLst>
              <a:ext uri="{FF2B5EF4-FFF2-40B4-BE49-F238E27FC236}">
                <a16:creationId xmlns:a16="http://schemas.microsoft.com/office/drawing/2014/main" id="{A07539DD-AF6D-ACDF-8028-B2651FF843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847554">
            <a:off x="477156" y="3747836"/>
            <a:ext cx="541723" cy="541723"/>
          </a:xfrm>
          <a:prstGeom prst="rect">
            <a:avLst/>
          </a:prstGeom>
        </p:spPr>
      </p:pic>
      <p:pic>
        <p:nvPicPr>
          <p:cNvPr id="49" name="Graphic 48" descr="Line arrow: Rotate right outline">
            <a:extLst>
              <a:ext uri="{FF2B5EF4-FFF2-40B4-BE49-F238E27FC236}">
                <a16:creationId xmlns:a16="http://schemas.microsoft.com/office/drawing/2014/main" id="{C59951CD-1D46-F4AA-09B5-7A75CF52CD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05332">
            <a:off x="3551668" y="2918318"/>
            <a:ext cx="541723" cy="541723"/>
          </a:xfrm>
          <a:prstGeom prst="rect">
            <a:avLst/>
          </a:prstGeom>
        </p:spPr>
      </p:pic>
      <p:pic>
        <p:nvPicPr>
          <p:cNvPr id="50" name="Graphic 49" descr="Line arrow: Rotate right outline">
            <a:extLst>
              <a:ext uri="{FF2B5EF4-FFF2-40B4-BE49-F238E27FC236}">
                <a16:creationId xmlns:a16="http://schemas.microsoft.com/office/drawing/2014/main" id="{1D05D1E4-2DB3-1A95-2635-18EBF1D096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792222">
            <a:off x="6641446" y="3763904"/>
            <a:ext cx="541723" cy="54172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7A90B91-03A7-5863-28A9-BD1F8DDA8FAF}"/>
              </a:ext>
            </a:extLst>
          </p:cNvPr>
          <p:cNvSpPr/>
          <p:nvPr/>
        </p:nvSpPr>
        <p:spPr>
          <a:xfrm>
            <a:off x="2274341" y="3550329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2633E86-44F2-1893-718D-B6344D0C9211}"/>
              </a:ext>
            </a:extLst>
          </p:cNvPr>
          <p:cNvSpPr/>
          <p:nvPr/>
        </p:nvSpPr>
        <p:spPr>
          <a:xfrm>
            <a:off x="4547648" y="3550329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94B528B-844A-4B10-9621-35A559D216BF}"/>
              </a:ext>
            </a:extLst>
          </p:cNvPr>
          <p:cNvSpPr/>
          <p:nvPr/>
        </p:nvSpPr>
        <p:spPr>
          <a:xfrm>
            <a:off x="2432343" y="4101556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821B02-DB7E-4D4F-616E-DCDF25CD5F48}"/>
              </a:ext>
            </a:extLst>
          </p:cNvPr>
          <p:cNvSpPr/>
          <p:nvPr/>
        </p:nvSpPr>
        <p:spPr>
          <a:xfrm>
            <a:off x="4547648" y="4101556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7B55DBED-1C73-97C2-F189-68117F1B3A2E}"/>
              </a:ext>
            </a:extLst>
          </p:cNvPr>
          <p:cNvCxnSpPr>
            <a:cxnSpLocks/>
          </p:cNvCxnSpPr>
          <p:nvPr/>
        </p:nvCxnSpPr>
        <p:spPr>
          <a:xfrm rot="10800000">
            <a:off x="3800900" y="2595488"/>
            <a:ext cx="2169514" cy="684283"/>
          </a:xfrm>
          <a:prstGeom prst="bentConnector3">
            <a:avLst>
              <a:gd name="adj1" fmla="val 6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C9E1758B-1D19-CEBF-6E3A-93E7459437FB}"/>
              </a:ext>
            </a:extLst>
          </p:cNvPr>
          <p:cNvCxnSpPr/>
          <p:nvPr/>
        </p:nvCxnSpPr>
        <p:spPr>
          <a:xfrm rot="10800000" flipV="1">
            <a:off x="1627129" y="2595488"/>
            <a:ext cx="2195402" cy="798328"/>
          </a:xfrm>
          <a:prstGeom prst="bentConnector3">
            <a:avLst>
              <a:gd name="adj1" fmla="val 1002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E9B975-4CA4-26F7-4067-2E62F441865D}"/>
              </a:ext>
            </a:extLst>
          </p:cNvPr>
          <p:cNvGrpSpPr/>
          <p:nvPr/>
        </p:nvGrpSpPr>
        <p:grpSpPr>
          <a:xfrm rot="10800000">
            <a:off x="1627129" y="5042742"/>
            <a:ext cx="4343285" cy="798328"/>
            <a:chOff x="2390274" y="5606714"/>
            <a:chExt cx="7331242" cy="1347537"/>
          </a:xfrm>
        </p:grpSpPr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1C5A5F5E-3810-1C66-2ABE-8EA4344536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9488" y="5606714"/>
              <a:ext cx="3662028" cy="1155034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4728513B-4ABD-5278-9D42-4243253140A1}"/>
                </a:ext>
              </a:extLst>
            </p:cNvPr>
            <p:cNvCxnSpPr/>
            <p:nvPr/>
          </p:nvCxnSpPr>
          <p:spPr>
            <a:xfrm rot="10800000" flipV="1">
              <a:off x="2390274" y="5606715"/>
              <a:ext cx="3705726" cy="1347536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3D8156A-EE07-DBD7-F2A9-9F5AD2B93C37}"/>
              </a:ext>
            </a:extLst>
          </p:cNvPr>
          <p:cNvSpPr/>
          <p:nvPr/>
        </p:nvSpPr>
        <p:spPr>
          <a:xfrm>
            <a:off x="3378350" y="2277408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8CCEB79-2E5D-286E-CBA8-8F380395A04D}"/>
              </a:ext>
            </a:extLst>
          </p:cNvPr>
          <p:cNvSpPr/>
          <p:nvPr/>
        </p:nvSpPr>
        <p:spPr>
          <a:xfrm>
            <a:off x="3378350" y="5505908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0.2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E98C005-1B48-4914-7F36-6EDA09A700AA}"/>
              </a:ext>
            </a:extLst>
          </p:cNvPr>
          <p:cNvSpPr/>
          <p:nvPr/>
        </p:nvSpPr>
        <p:spPr>
          <a:xfrm>
            <a:off x="6494015" y="4334702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83F299E-1FA8-A5C6-D909-DCD91B108C42}"/>
              </a:ext>
            </a:extLst>
          </p:cNvPr>
          <p:cNvSpPr/>
          <p:nvPr/>
        </p:nvSpPr>
        <p:spPr>
          <a:xfrm>
            <a:off x="329725" y="4334702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0.3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13D47AD-8EFE-9025-300B-945F2387965A}"/>
              </a:ext>
            </a:extLst>
          </p:cNvPr>
          <p:cNvSpPr/>
          <p:nvPr/>
        </p:nvSpPr>
        <p:spPr>
          <a:xfrm>
            <a:off x="3378350" y="2761506"/>
            <a:ext cx="836585" cy="23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119374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76DA-D7D2-C199-EA73-9CFAA33C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90C7-4258-0586-0549-A6106556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Hidden Markov Model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41845-FDD2-0BA4-B93B-2BEABDE3C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03753E-F51F-68BD-3AD7-284C00A06A3C}"/>
              </a:ext>
            </a:extLst>
          </p:cNvPr>
          <p:cNvSpPr/>
          <p:nvPr/>
        </p:nvSpPr>
        <p:spPr>
          <a:xfrm>
            <a:off x="770868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BE01176-7C7D-6762-CBB8-45B0D04E2CCF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16CE70-9D16-42D6-9D86-C9A919974A46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84697EE2-D7D2-CAC0-5D94-649659CE9DB3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Hidden </a:t>
              </a:r>
              <a:r>
                <a:rPr lang="en-US" altLang="ja-JP" dirty="0" err="1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markov</a:t>
              </a: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model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745A840D-C826-5E5D-8AFF-D22D166074DB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B23229EE-8657-F4C0-9FD5-351C4019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16C50-F82F-CD19-5800-C0922AC898A4}"/>
              </a:ext>
            </a:extLst>
          </p:cNvPr>
          <p:cNvGrpSpPr/>
          <p:nvPr/>
        </p:nvGrpSpPr>
        <p:grpSpPr>
          <a:xfrm>
            <a:off x="7812394" y="1196318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8509DF5D-6D2A-3298-B52C-5C92DC60BF8B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BDCAC790-BF48-E7DA-867F-C1AFA154A878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6E99F600-C034-3EE4-189F-A8D4AD38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736FBD-3DDE-DFB1-6CD6-680C870D104D}"/>
              </a:ext>
            </a:extLst>
          </p:cNvPr>
          <p:cNvGrpSpPr/>
          <p:nvPr/>
        </p:nvGrpSpPr>
        <p:grpSpPr>
          <a:xfrm>
            <a:off x="7840537" y="2445302"/>
            <a:ext cx="3979988" cy="2717668"/>
            <a:chOff x="7840537" y="2445302"/>
            <a:chExt cx="3979988" cy="27176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9304E1-1B42-5155-0DCD-B5D71E153CD3}"/>
                </a:ext>
              </a:extLst>
            </p:cNvPr>
            <p:cNvGrpSpPr/>
            <p:nvPr/>
          </p:nvGrpSpPr>
          <p:grpSpPr>
            <a:xfrm>
              <a:off x="7840537" y="2445302"/>
              <a:ext cx="3942343" cy="1136090"/>
              <a:chOff x="7878182" y="2445302"/>
              <a:chExt cx="3942343" cy="1136090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3AAA2619-73E9-5FC2-E792-B3885716D039}"/>
                  </a:ext>
                </a:extLst>
              </p:cNvPr>
              <p:cNvSpPr txBox="1"/>
              <p:nvPr/>
            </p:nvSpPr>
            <p:spPr>
              <a:xfrm>
                <a:off x="8756164" y="2599009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Capable of handling complex data structures</a:t>
                </a:r>
              </a:p>
            </p:txBody>
          </p:sp>
          <p:pic>
            <p:nvPicPr>
              <p:cNvPr id="16" name="Graphic 15" descr="Thumbs up sign with solid fill">
                <a:extLst>
                  <a:ext uri="{FF2B5EF4-FFF2-40B4-BE49-F238E27FC236}">
                    <a16:creationId xmlns:a16="http://schemas.microsoft.com/office/drawing/2014/main" id="{23C649BE-BE45-1749-6B48-997350098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78182" y="2445302"/>
                <a:ext cx="1136090" cy="11360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3EFA9C-AFE1-A4C4-4E44-CF8E8F58CB8A}"/>
                </a:ext>
              </a:extLst>
            </p:cNvPr>
            <p:cNvGrpSpPr/>
            <p:nvPr/>
          </p:nvGrpSpPr>
          <p:grpSpPr>
            <a:xfrm>
              <a:off x="7840537" y="4026880"/>
              <a:ext cx="3979988" cy="1136090"/>
              <a:chOff x="7840537" y="4026880"/>
              <a:chExt cx="3979988" cy="1136090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3C3BE77D-CEEF-3A8D-0956-978C082B8213}"/>
                  </a:ext>
                </a:extLst>
              </p:cNvPr>
              <p:cNvSpPr txBox="1"/>
              <p:nvPr/>
            </p:nvSpPr>
            <p:spPr>
              <a:xfrm>
                <a:off x="8756164" y="4180587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Difficult to interpret</a:t>
                </a:r>
                <a:endParaRPr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2" name="Graphic 21" descr="Thumbs Down with solid fill">
                <a:extLst>
                  <a:ext uri="{FF2B5EF4-FFF2-40B4-BE49-F238E27FC236}">
                    <a16:creationId xmlns:a16="http://schemas.microsoft.com/office/drawing/2014/main" id="{A07673D7-3824-9E32-4D28-0C52E511E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40537" y="4026880"/>
                <a:ext cx="1136090" cy="1136090"/>
              </a:xfrm>
              <a:prstGeom prst="rect">
                <a:avLst/>
              </a:prstGeom>
            </p:spPr>
          </p:pic>
        </p:grpSp>
      </p:grpSp>
      <p:pic>
        <p:nvPicPr>
          <p:cNvPr id="10" name="Graphic 9" descr="Cloud with solid fill">
            <a:extLst>
              <a:ext uri="{FF2B5EF4-FFF2-40B4-BE49-F238E27FC236}">
                <a16:creationId xmlns:a16="http://schemas.microsoft.com/office/drawing/2014/main" id="{421B2EFA-B917-9CE9-6A7F-F19F26742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5458" y="3630137"/>
            <a:ext cx="908083" cy="908083"/>
          </a:xfrm>
          <a:prstGeom prst="rect">
            <a:avLst/>
          </a:prstGeom>
        </p:spPr>
      </p:pic>
      <p:pic>
        <p:nvPicPr>
          <p:cNvPr id="11" name="Graphic 10" descr="Umbrella with solid fill">
            <a:extLst>
              <a:ext uri="{FF2B5EF4-FFF2-40B4-BE49-F238E27FC236}">
                <a16:creationId xmlns:a16="http://schemas.microsoft.com/office/drawing/2014/main" id="{3AA62FEE-40C0-DF1A-8C11-6DC7FB8885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5247" y="3630137"/>
            <a:ext cx="908083" cy="908083"/>
          </a:xfrm>
          <a:prstGeom prst="rect">
            <a:avLst/>
          </a:prstGeom>
        </p:spPr>
      </p:pic>
      <p:pic>
        <p:nvPicPr>
          <p:cNvPr id="12" name="Graphic 11" descr="Sun with solid fill">
            <a:extLst>
              <a:ext uri="{FF2B5EF4-FFF2-40B4-BE49-F238E27FC236}">
                <a16:creationId xmlns:a16="http://schemas.microsoft.com/office/drawing/2014/main" id="{7751F9BC-2603-2821-819C-7694D2F8A5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78729" y="3630137"/>
            <a:ext cx="908083" cy="90808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A8C626-9219-8ECD-EEC2-20871D55D5AB}"/>
              </a:ext>
            </a:extLst>
          </p:cNvPr>
          <p:cNvSpPr/>
          <p:nvPr/>
        </p:nvSpPr>
        <p:spPr>
          <a:xfrm>
            <a:off x="1807715" y="4538221"/>
            <a:ext cx="763568" cy="17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105693-4EDA-E901-B63B-85A239B76F7F}"/>
              </a:ext>
            </a:extLst>
          </p:cNvPr>
          <p:cNvSpPr/>
          <p:nvPr/>
        </p:nvSpPr>
        <p:spPr>
          <a:xfrm>
            <a:off x="3357504" y="4538221"/>
            <a:ext cx="763568" cy="17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Rainy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A72CD3-0B9C-A8EE-20BC-A21D1FBE3B29}"/>
              </a:ext>
            </a:extLst>
          </p:cNvPr>
          <p:cNvSpPr/>
          <p:nvPr/>
        </p:nvSpPr>
        <p:spPr>
          <a:xfrm>
            <a:off x="4950986" y="4538221"/>
            <a:ext cx="763568" cy="175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Sunny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B2AF7D-6AB3-3FE8-89BB-3AA8C7BC1BF0}"/>
              </a:ext>
            </a:extLst>
          </p:cNvPr>
          <p:cNvCxnSpPr>
            <a:cxnSpLocks/>
          </p:cNvCxnSpPr>
          <p:nvPr/>
        </p:nvCxnSpPr>
        <p:spPr>
          <a:xfrm>
            <a:off x="2665558" y="3939645"/>
            <a:ext cx="61968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299AA3-D24E-E179-DF88-19BDC3CCEAA1}"/>
              </a:ext>
            </a:extLst>
          </p:cNvPr>
          <p:cNvCxnSpPr>
            <a:cxnSpLocks/>
          </p:cNvCxnSpPr>
          <p:nvPr/>
        </p:nvCxnSpPr>
        <p:spPr>
          <a:xfrm>
            <a:off x="4223333" y="3939645"/>
            <a:ext cx="63440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077F6B-D0AB-F9D6-9ADB-99730B7CF009}"/>
              </a:ext>
            </a:extLst>
          </p:cNvPr>
          <p:cNvCxnSpPr>
            <a:cxnSpLocks/>
          </p:cNvCxnSpPr>
          <p:nvPr/>
        </p:nvCxnSpPr>
        <p:spPr>
          <a:xfrm flipH="1">
            <a:off x="4223333" y="4278351"/>
            <a:ext cx="63440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7FDD0A-98D8-8297-75C6-5290AFFBD0CE}"/>
              </a:ext>
            </a:extLst>
          </p:cNvPr>
          <p:cNvCxnSpPr>
            <a:cxnSpLocks/>
          </p:cNvCxnSpPr>
          <p:nvPr/>
        </p:nvCxnSpPr>
        <p:spPr>
          <a:xfrm flipH="1">
            <a:off x="2665558" y="4278351"/>
            <a:ext cx="76356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Line arrow: Rotate right outline">
            <a:extLst>
              <a:ext uri="{FF2B5EF4-FFF2-40B4-BE49-F238E27FC236}">
                <a16:creationId xmlns:a16="http://schemas.microsoft.com/office/drawing/2014/main" id="{D60855D9-3045-DEA8-2830-6564B5829D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847554">
            <a:off x="1453689" y="3917746"/>
            <a:ext cx="332866" cy="332866"/>
          </a:xfrm>
          <a:prstGeom prst="rect">
            <a:avLst/>
          </a:prstGeom>
        </p:spPr>
      </p:pic>
      <p:pic>
        <p:nvPicPr>
          <p:cNvPr id="32" name="Graphic 31" descr="Line arrow: Rotate right outline">
            <a:extLst>
              <a:ext uri="{FF2B5EF4-FFF2-40B4-BE49-F238E27FC236}">
                <a16:creationId xmlns:a16="http://schemas.microsoft.com/office/drawing/2014/main" id="{504246DA-9AD6-855C-D8DF-438D2CB150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05332">
            <a:off x="3602858" y="3408041"/>
            <a:ext cx="332866" cy="332866"/>
          </a:xfrm>
          <a:prstGeom prst="rect">
            <a:avLst/>
          </a:prstGeom>
        </p:spPr>
      </p:pic>
      <p:pic>
        <p:nvPicPr>
          <p:cNvPr id="36" name="Graphic 35" descr="Line arrow: Rotate right outline">
            <a:extLst>
              <a:ext uri="{FF2B5EF4-FFF2-40B4-BE49-F238E27FC236}">
                <a16:creationId xmlns:a16="http://schemas.microsoft.com/office/drawing/2014/main" id="{B9C4F385-B677-E963-B21E-6DBFA54388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792222">
            <a:off x="5793424" y="3927619"/>
            <a:ext cx="332866" cy="332866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BC82329-C6F5-F24C-E29E-291D360DC53B}"/>
              </a:ext>
            </a:extLst>
          </p:cNvPr>
          <p:cNvSpPr/>
          <p:nvPr/>
        </p:nvSpPr>
        <p:spPr>
          <a:xfrm>
            <a:off x="2736478" y="3796386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DD9B7B5-3724-96D6-58DB-7E17E7E4705B}"/>
              </a:ext>
            </a:extLst>
          </p:cNvPr>
          <p:cNvSpPr/>
          <p:nvPr/>
        </p:nvSpPr>
        <p:spPr>
          <a:xfrm>
            <a:off x="4254699" y="3796386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0070CDD-5C2E-816B-3A41-9DC6BD66FAD1}"/>
              </a:ext>
            </a:extLst>
          </p:cNvPr>
          <p:cNvSpPr/>
          <p:nvPr/>
        </p:nvSpPr>
        <p:spPr>
          <a:xfrm>
            <a:off x="2718378" y="4135092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07CF80A-6A5C-4C1F-8FA7-A0E46B544533}"/>
              </a:ext>
            </a:extLst>
          </p:cNvPr>
          <p:cNvSpPr/>
          <p:nvPr/>
        </p:nvSpPr>
        <p:spPr>
          <a:xfrm>
            <a:off x="4254699" y="4135092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707B04-92DD-EED8-2FBA-AD007400A1EA}"/>
              </a:ext>
            </a:extLst>
          </p:cNvPr>
          <p:cNvGrpSpPr/>
          <p:nvPr/>
        </p:nvGrpSpPr>
        <p:grpSpPr>
          <a:xfrm>
            <a:off x="2148341" y="2541280"/>
            <a:ext cx="3206862" cy="1158935"/>
            <a:chOff x="3651429" y="1804764"/>
            <a:chExt cx="4819476" cy="885856"/>
          </a:xfrm>
        </p:grpSpPr>
        <p:cxnSp>
          <p:nvCxnSpPr>
            <p:cNvPr id="106" name="Elbow Connector 105">
              <a:extLst>
                <a:ext uri="{FF2B5EF4-FFF2-40B4-BE49-F238E27FC236}">
                  <a16:creationId xmlns:a16="http://schemas.microsoft.com/office/drawing/2014/main" id="{52DB28DF-C1FA-D456-58D7-1FFFE227F9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3529" y="1804764"/>
              <a:ext cx="2407376" cy="759306"/>
            </a:xfrm>
            <a:prstGeom prst="bentConnector3">
              <a:avLst>
                <a:gd name="adj1" fmla="val 6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1FDC73EE-1DCC-CD2D-3444-407E800BE04C}"/>
                </a:ext>
              </a:extLst>
            </p:cNvPr>
            <p:cNvCxnSpPr/>
            <p:nvPr/>
          </p:nvCxnSpPr>
          <p:spPr>
            <a:xfrm rot="10800000" flipV="1">
              <a:off x="3651429" y="1804765"/>
              <a:ext cx="2436103" cy="885855"/>
            </a:xfrm>
            <a:prstGeom prst="bentConnector3">
              <a:avLst>
                <a:gd name="adj1" fmla="val 100216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ECD210DB-6AF4-7D2C-2406-73603EE1D656}"/>
              </a:ext>
            </a:extLst>
          </p:cNvPr>
          <p:cNvCxnSpPr>
            <a:cxnSpLocks/>
          </p:cNvCxnSpPr>
          <p:nvPr/>
        </p:nvCxnSpPr>
        <p:spPr>
          <a:xfrm>
            <a:off x="2148340" y="4863670"/>
            <a:ext cx="1601860" cy="900159"/>
          </a:xfrm>
          <a:prstGeom prst="bentConnector3">
            <a:avLst>
              <a:gd name="adj1" fmla="val 6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1ED4313F-DDB2-A695-5F38-76A3BC69DDE7}"/>
              </a:ext>
            </a:extLst>
          </p:cNvPr>
          <p:cNvCxnSpPr>
            <a:cxnSpLocks/>
          </p:cNvCxnSpPr>
          <p:nvPr/>
        </p:nvCxnSpPr>
        <p:spPr>
          <a:xfrm flipV="1">
            <a:off x="3734230" y="4713414"/>
            <a:ext cx="1620974" cy="1050183"/>
          </a:xfrm>
          <a:prstGeom prst="bentConnector3">
            <a:avLst>
              <a:gd name="adj1" fmla="val 1002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5E6744D-0854-9588-196F-6E7770DBC3FD}"/>
              </a:ext>
            </a:extLst>
          </p:cNvPr>
          <p:cNvSpPr/>
          <p:nvPr/>
        </p:nvSpPr>
        <p:spPr>
          <a:xfrm>
            <a:off x="3496361" y="2354881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0.5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5E9032D-7DCD-61D8-B44C-573D02E27E99}"/>
              </a:ext>
            </a:extLst>
          </p:cNvPr>
          <p:cNvSpPr/>
          <p:nvPr/>
        </p:nvSpPr>
        <p:spPr>
          <a:xfrm>
            <a:off x="3496361" y="5533642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BA1704F-98BC-DAC6-0D40-EF8B373EF435}"/>
              </a:ext>
            </a:extLst>
          </p:cNvPr>
          <p:cNvSpPr/>
          <p:nvPr/>
        </p:nvSpPr>
        <p:spPr>
          <a:xfrm>
            <a:off x="5702833" y="4278351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1B44001-8092-255B-98AD-2F0EE51BD7EA}"/>
              </a:ext>
            </a:extLst>
          </p:cNvPr>
          <p:cNvSpPr/>
          <p:nvPr/>
        </p:nvSpPr>
        <p:spPr>
          <a:xfrm>
            <a:off x="1363099" y="4278351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0.3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3585E1B-BE26-C839-C442-09C2424DF36F}"/>
              </a:ext>
            </a:extLst>
          </p:cNvPr>
          <p:cNvSpPr/>
          <p:nvPr/>
        </p:nvSpPr>
        <p:spPr>
          <a:xfrm>
            <a:off x="3496361" y="3311686"/>
            <a:ext cx="514048" cy="1432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0.4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238526B-D5AC-890E-CFCA-409826EAF562}"/>
              </a:ext>
            </a:extLst>
          </p:cNvPr>
          <p:cNvGrpSpPr/>
          <p:nvPr/>
        </p:nvGrpSpPr>
        <p:grpSpPr>
          <a:xfrm>
            <a:off x="5517528" y="4940894"/>
            <a:ext cx="1632097" cy="655355"/>
            <a:chOff x="5517528" y="4676342"/>
            <a:chExt cx="1632097" cy="655355"/>
          </a:xfrm>
        </p:grpSpPr>
        <p:pic>
          <p:nvPicPr>
            <p:cNvPr id="73" name="Graphic 72" descr="Walk with solid fill">
              <a:extLst>
                <a:ext uri="{FF2B5EF4-FFF2-40B4-BE49-F238E27FC236}">
                  <a16:creationId xmlns:a16="http://schemas.microsoft.com/office/drawing/2014/main" id="{8116297A-CC0C-651B-5BB2-6615FA9F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156732" y="4819601"/>
              <a:ext cx="353689" cy="353689"/>
            </a:xfrm>
            <a:prstGeom prst="rect">
              <a:avLst/>
            </a:prstGeom>
          </p:spPr>
        </p:pic>
        <p:pic>
          <p:nvPicPr>
            <p:cNvPr id="74" name="Graphic 73" descr="Shopping bag with solid fill">
              <a:extLst>
                <a:ext uri="{FF2B5EF4-FFF2-40B4-BE49-F238E27FC236}">
                  <a16:creationId xmlns:a16="http://schemas.microsoft.com/office/drawing/2014/main" id="{F9F7E8B1-A57C-0CE1-A160-131D9AB2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97708" y="4819601"/>
              <a:ext cx="353689" cy="353689"/>
            </a:xfrm>
            <a:prstGeom prst="rect">
              <a:avLst/>
            </a:prstGeom>
          </p:spPr>
        </p:pic>
        <p:pic>
          <p:nvPicPr>
            <p:cNvPr id="75" name="Graphic 74" descr="Mop and bucket with solid fill">
              <a:extLst>
                <a:ext uri="{FF2B5EF4-FFF2-40B4-BE49-F238E27FC236}">
                  <a16:creationId xmlns:a16="http://schemas.microsoft.com/office/drawing/2014/main" id="{598FBA88-C2D1-9AA1-8421-15567B4E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5757" y="4819601"/>
              <a:ext cx="353689" cy="353689"/>
            </a:xfrm>
            <a:prstGeom prst="rect">
              <a:avLst/>
            </a:prstGeom>
          </p:spPr>
        </p:pic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342B3F41-3397-15B5-A98B-56593A416BB1}"/>
                </a:ext>
              </a:extLst>
            </p:cNvPr>
            <p:cNvSpPr/>
            <p:nvPr/>
          </p:nvSpPr>
          <p:spPr>
            <a:xfrm>
              <a:off x="6076553" y="5188438"/>
              <a:ext cx="514048" cy="1432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Walk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819B2F06-B50E-E011-9C7C-8EE767965B93}"/>
                </a:ext>
              </a:extLst>
            </p:cNvPr>
            <p:cNvSpPr/>
            <p:nvPr/>
          </p:nvSpPr>
          <p:spPr>
            <a:xfrm>
              <a:off x="6635577" y="5188438"/>
              <a:ext cx="514048" cy="1432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Clean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B645F92F-9E39-FCD1-DC5A-A7A22FB25442}"/>
                </a:ext>
              </a:extLst>
            </p:cNvPr>
            <p:cNvSpPr/>
            <p:nvPr/>
          </p:nvSpPr>
          <p:spPr>
            <a:xfrm>
              <a:off x="5517528" y="5188438"/>
              <a:ext cx="514048" cy="1432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Shop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C9715FD3-EBC0-2B8F-761B-6766D00B6711}"/>
                </a:ext>
              </a:extLst>
            </p:cNvPr>
            <p:cNvSpPr/>
            <p:nvPr/>
          </p:nvSpPr>
          <p:spPr>
            <a:xfrm>
              <a:off x="6076553" y="4676342"/>
              <a:ext cx="514048" cy="1432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0.5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70F6AE9D-A587-0E3D-D325-81925DD29E72}"/>
                </a:ext>
              </a:extLst>
            </p:cNvPr>
            <p:cNvSpPr/>
            <p:nvPr/>
          </p:nvSpPr>
          <p:spPr>
            <a:xfrm>
              <a:off x="6635577" y="4676342"/>
              <a:ext cx="514048" cy="1432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0.4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6D471283-8ECB-B696-B550-7F819FACCEEA}"/>
                </a:ext>
              </a:extLst>
            </p:cNvPr>
            <p:cNvSpPr/>
            <p:nvPr/>
          </p:nvSpPr>
          <p:spPr>
            <a:xfrm>
              <a:off x="5517528" y="4676342"/>
              <a:ext cx="514048" cy="1432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0.1</a:t>
              </a:r>
            </a:p>
          </p:txBody>
        </p: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EA3BF97-9D4D-1641-6579-2FA41F75D73B}"/>
              </a:ext>
            </a:extLst>
          </p:cNvPr>
          <p:cNvSpPr/>
          <p:nvPr/>
        </p:nvSpPr>
        <p:spPr>
          <a:xfrm>
            <a:off x="5463323" y="2273643"/>
            <a:ext cx="1871410" cy="439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Observable data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F315C99-D02B-9F7F-3EC1-072D03408F3F}"/>
              </a:ext>
            </a:extLst>
          </p:cNvPr>
          <p:cNvGrpSpPr/>
          <p:nvPr/>
        </p:nvGrpSpPr>
        <p:grpSpPr>
          <a:xfrm>
            <a:off x="2953243" y="2631138"/>
            <a:ext cx="1632097" cy="655355"/>
            <a:chOff x="4686550" y="774422"/>
            <a:chExt cx="2947367" cy="1183491"/>
          </a:xfrm>
        </p:grpSpPr>
        <p:pic>
          <p:nvPicPr>
            <p:cNvPr id="95" name="Graphic 94" descr="Walk with solid fill">
              <a:extLst>
                <a:ext uri="{FF2B5EF4-FFF2-40B4-BE49-F238E27FC236}">
                  <a16:creationId xmlns:a16="http://schemas.microsoft.com/office/drawing/2014/main" id="{1B095363-3071-044B-E51C-DD1246DA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96" name="Graphic 95" descr="Shopping bag with solid fill">
              <a:extLst>
                <a:ext uri="{FF2B5EF4-FFF2-40B4-BE49-F238E27FC236}">
                  <a16:creationId xmlns:a16="http://schemas.microsoft.com/office/drawing/2014/main" id="{C757AEC0-B956-8D8C-EC5E-E9993D20B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97" name="Graphic 96" descr="Mop and bucket with solid fill">
              <a:extLst>
                <a:ext uri="{FF2B5EF4-FFF2-40B4-BE49-F238E27FC236}">
                  <a16:creationId xmlns:a16="http://schemas.microsoft.com/office/drawing/2014/main" id="{8E78A16C-096D-8204-9E0E-9D1436E0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5B5D7CAC-BF68-833F-8D74-FBEB6977B724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Walk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E498835A-F906-E1AE-EF82-3C5A1F2A8453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Clean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075FB034-7DD6-DB40-7EB7-8EC26063E4FF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Shop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C6CE8FC3-9778-A02D-E1DD-C3C9AD485D6E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0.0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699E8D88-D2EE-7F4C-98D3-90AE1F9CE018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0.3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CCBE7E2D-69E7-9467-1341-A1BB7C281B49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0.7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79D150A-0C83-B06E-4024-DA7711E65593}"/>
              </a:ext>
            </a:extLst>
          </p:cNvPr>
          <p:cNvGrpSpPr/>
          <p:nvPr/>
        </p:nvGrpSpPr>
        <p:grpSpPr>
          <a:xfrm>
            <a:off x="402502" y="4940894"/>
            <a:ext cx="1632097" cy="655355"/>
            <a:chOff x="4686550" y="774422"/>
            <a:chExt cx="2947367" cy="1183491"/>
          </a:xfrm>
        </p:grpSpPr>
        <p:pic>
          <p:nvPicPr>
            <p:cNvPr id="86" name="Graphic 85" descr="Walk with solid fill">
              <a:extLst>
                <a:ext uri="{FF2B5EF4-FFF2-40B4-BE49-F238E27FC236}">
                  <a16:creationId xmlns:a16="http://schemas.microsoft.com/office/drawing/2014/main" id="{5B2B5885-BB6F-4CE1-C6B3-93FB5B07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40874" y="1033130"/>
              <a:ext cx="638719" cy="638719"/>
            </a:xfrm>
            <a:prstGeom prst="rect">
              <a:avLst/>
            </a:prstGeom>
          </p:spPr>
        </p:pic>
        <p:pic>
          <p:nvPicPr>
            <p:cNvPr id="87" name="Graphic 86" descr="Shopping bag with solid fill">
              <a:extLst>
                <a:ext uri="{FF2B5EF4-FFF2-40B4-BE49-F238E27FC236}">
                  <a16:creationId xmlns:a16="http://schemas.microsoft.com/office/drawing/2014/main" id="{6B772BEE-7A41-8DCF-6559-4E9ED55D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831344" y="1033130"/>
              <a:ext cx="638719" cy="638719"/>
            </a:xfrm>
            <a:prstGeom prst="rect">
              <a:avLst/>
            </a:prstGeom>
          </p:spPr>
        </p:pic>
        <p:pic>
          <p:nvPicPr>
            <p:cNvPr id="88" name="Graphic 87" descr="Mop and bucket with solid fill">
              <a:extLst>
                <a:ext uri="{FF2B5EF4-FFF2-40B4-BE49-F238E27FC236}">
                  <a16:creationId xmlns:a16="http://schemas.microsoft.com/office/drawing/2014/main" id="{7E57FFE1-9E79-E285-5D1E-865916252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850404" y="1033130"/>
              <a:ext cx="638719" cy="638719"/>
            </a:xfrm>
            <a:prstGeom prst="rect">
              <a:avLst/>
            </a:prstGeom>
          </p:spPr>
        </p:pic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B2397C8-B969-26F1-43DC-18CA1B5CF601}"/>
                </a:ext>
              </a:extLst>
            </p:cNvPr>
            <p:cNvSpPr/>
            <p:nvPr/>
          </p:nvSpPr>
          <p:spPr>
            <a:xfrm>
              <a:off x="569608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Walk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9BEF8B60-2AE8-810F-2FEE-852A058C81CA}"/>
                </a:ext>
              </a:extLst>
            </p:cNvPr>
            <p:cNvSpPr/>
            <p:nvPr/>
          </p:nvSpPr>
          <p:spPr>
            <a:xfrm>
              <a:off x="670561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Clean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E396943-BAD7-CD7B-6884-21183EA8B603}"/>
                </a:ext>
              </a:extLst>
            </p:cNvPr>
            <p:cNvSpPr/>
            <p:nvPr/>
          </p:nvSpPr>
          <p:spPr>
            <a:xfrm>
              <a:off x="4686550" y="1699205"/>
              <a:ext cx="928307" cy="25870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Shop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1465DE8-4FB1-A1B9-4E47-E7C1B31261A5}"/>
                </a:ext>
              </a:extLst>
            </p:cNvPr>
            <p:cNvSpPr/>
            <p:nvPr/>
          </p:nvSpPr>
          <p:spPr>
            <a:xfrm>
              <a:off x="569608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0.3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5EEE16CD-B5FE-FAD5-A9E2-0F9647B79E6B}"/>
                </a:ext>
              </a:extLst>
            </p:cNvPr>
            <p:cNvSpPr/>
            <p:nvPr/>
          </p:nvSpPr>
          <p:spPr>
            <a:xfrm>
              <a:off x="670561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0.3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DDD8B7D-4A5E-2EA4-EA48-E58F5A41D719}"/>
                </a:ext>
              </a:extLst>
            </p:cNvPr>
            <p:cNvSpPr/>
            <p:nvPr/>
          </p:nvSpPr>
          <p:spPr>
            <a:xfrm>
              <a:off x="4686550" y="774422"/>
              <a:ext cx="928307" cy="2587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0.4</a:t>
              </a:r>
            </a:p>
          </p:txBody>
        </p: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EBB6891B-344B-B11A-1B66-EC5190F6FFBA}"/>
              </a:ext>
            </a:extLst>
          </p:cNvPr>
          <p:cNvSpPr/>
          <p:nvPr/>
        </p:nvSpPr>
        <p:spPr>
          <a:xfrm>
            <a:off x="5442205" y="2814901"/>
            <a:ext cx="1900594" cy="4399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state</a:t>
            </a:r>
          </a:p>
        </p:txBody>
      </p:sp>
    </p:spTree>
    <p:extLst>
      <p:ext uri="{BB962C8B-B14F-4D97-AF65-F5344CB8AC3E}">
        <p14:creationId xmlns:p14="http://schemas.microsoft.com/office/powerpoint/2010/main" val="357085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C0A4-B6C6-D9C8-E88C-4E068FF4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A9AD0-F5C7-6BAB-B507-C0E49A6B9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134CB-7BAD-8D09-6EAE-61D21FF6B996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76C3D55-E26C-2408-9DDC-1A9C7E052567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3AEA63-779F-060D-42F7-CAEAB01A8E03}"/>
              </a:ext>
            </a:extLst>
          </p:cNvPr>
          <p:cNvGrpSpPr/>
          <p:nvPr/>
        </p:nvGrpSpPr>
        <p:grpSpPr>
          <a:xfrm>
            <a:off x="371475" y="1160463"/>
            <a:ext cx="6902088" cy="828676"/>
            <a:chOff x="371475" y="1160463"/>
            <a:chExt cx="6902088" cy="828676"/>
          </a:xfrm>
        </p:grpSpPr>
        <p:sp>
          <p:nvSpPr>
            <p:cNvPr id="7" name="テキスト ボックス 15">
              <a:extLst>
                <a:ext uri="{FF2B5EF4-FFF2-40B4-BE49-F238E27FC236}">
                  <a16:creationId xmlns:a16="http://schemas.microsoft.com/office/drawing/2014/main" id="{381E8F4A-0D5B-F47D-F93C-26A834355B60}"/>
                </a:ext>
              </a:extLst>
            </p:cNvPr>
            <p:cNvSpPr txBox="1"/>
            <p:nvPr/>
          </p:nvSpPr>
          <p:spPr>
            <a:xfrm>
              <a:off x="386763" y="1160463"/>
              <a:ext cx="6886800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How does GAN work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8" name="直線コネクタ 16">
              <a:extLst>
                <a:ext uri="{FF2B5EF4-FFF2-40B4-BE49-F238E27FC236}">
                  <a16:creationId xmlns:a16="http://schemas.microsoft.com/office/drawing/2014/main" id="{E47FFADC-8EED-43C0-4401-25375364BBE4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" y="1989138"/>
              <a:ext cx="688680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 descr="Gears outline">
              <a:extLst>
                <a:ext uri="{FF2B5EF4-FFF2-40B4-BE49-F238E27FC236}">
                  <a16:creationId xmlns:a16="http://schemas.microsoft.com/office/drawing/2014/main" id="{97C5E9BC-7BB0-0220-BE95-97FF3494D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3" y="1269139"/>
              <a:ext cx="720000" cy="72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B56888-0670-A160-3C30-D945C97DB00D}"/>
              </a:ext>
            </a:extLst>
          </p:cNvPr>
          <p:cNvGrpSpPr/>
          <p:nvPr/>
        </p:nvGrpSpPr>
        <p:grpSpPr>
          <a:xfrm>
            <a:off x="7812396" y="1160463"/>
            <a:ext cx="4008131" cy="828676"/>
            <a:chOff x="7812396" y="1160463"/>
            <a:chExt cx="4008131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1694D865-D750-74C2-E95F-2779BBCEED94}"/>
                </a:ext>
              </a:extLst>
            </p:cNvPr>
            <p:cNvSpPr txBox="1"/>
            <p:nvPr/>
          </p:nvSpPr>
          <p:spPr>
            <a:xfrm>
              <a:off x="7812396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Pros and Cons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AB0718BF-AEBE-C900-B1E0-E5EC437A7DEC}"/>
                </a:ext>
              </a:extLst>
            </p:cNvPr>
            <p:cNvCxnSpPr>
              <a:cxnSpLocks/>
            </p:cNvCxnSpPr>
            <p:nvPr/>
          </p:nvCxnSpPr>
          <p:spPr>
            <a:xfrm>
              <a:off x="7812398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CheckList outline">
              <a:extLst>
                <a:ext uri="{FF2B5EF4-FFF2-40B4-BE49-F238E27FC236}">
                  <a16:creationId xmlns:a16="http://schemas.microsoft.com/office/drawing/2014/main" id="{ED9E291C-51A1-ADD6-460D-EA8D80C86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27686" y="1269139"/>
              <a:ext cx="720000" cy="720000"/>
            </a:xfrm>
            <a:prstGeom prst="rect">
              <a:avLst/>
            </a:prstGeom>
          </p:spPr>
        </p:pic>
      </p:grp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EE764507-75BA-8DD1-DD59-09E89583D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1556" y="2685344"/>
            <a:ext cx="1038178" cy="1038178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1FE25B3-E6B6-0F86-61A9-41F9E72D7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8330" y="4849498"/>
            <a:ext cx="1038178" cy="1038178"/>
          </a:xfrm>
          <a:prstGeom prst="rect">
            <a:avLst/>
          </a:prstGeom>
        </p:spPr>
      </p:pic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CC9623AC-2975-3D67-7862-905CFACAA5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8090" y="2685344"/>
            <a:ext cx="1038178" cy="1038178"/>
          </a:xfrm>
          <a:prstGeom prst="rect">
            <a:avLst/>
          </a:prstGeom>
        </p:spPr>
      </p:pic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00526942-AE15-8CA5-4938-6EBFB4EBFA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6777" y="3926838"/>
            <a:ext cx="1038178" cy="1038178"/>
          </a:xfrm>
          <a:prstGeom prst="rect">
            <a:avLst/>
          </a:prstGeom>
        </p:spPr>
      </p:pic>
      <p:pic>
        <p:nvPicPr>
          <p:cNvPr id="14" name="Graphic 13" descr="Soundwave with solid fill">
            <a:extLst>
              <a:ext uri="{FF2B5EF4-FFF2-40B4-BE49-F238E27FC236}">
                <a16:creationId xmlns:a16="http://schemas.microsoft.com/office/drawing/2014/main" id="{BDA14831-B6B4-B07E-9993-BB7ABEE87C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624" y="2685344"/>
            <a:ext cx="1038178" cy="103817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E934B0-7D80-D24C-1675-025AACD9FAB7}"/>
              </a:ext>
            </a:extLst>
          </p:cNvPr>
          <p:cNvSpPr/>
          <p:nvPr/>
        </p:nvSpPr>
        <p:spPr>
          <a:xfrm>
            <a:off x="5859035" y="3041460"/>
            <a:ext cx="1136090" cy="11360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Real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AB93110-CB81-F778-79D6-0BDADCC2F42D}"/>
              </a:ext>
            </a:extLst>
          </p:cNvPr>
          <p:cNvSpPr/>
          <p:nvPr/>
        </p:nvSpPr>
        <p:spPr>
          <a:xfrm>
            <a:off x="5859035" y="4481706"/>
            <a:ext cx="1136090" cy="11360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Fake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16459F-0591-E7E0-B128-13E2CADF7371}"/>
              </a:ext>
            </a:extLst>
          </p:cNvPr>
          <p:cNvSpPr/>
          <p:nvPr/>
        </p:nvSpPr>
        <p:spPr>
          <a:xfrm>
            <a:off x="551723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Noise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4D20DB-1131-1DE9-A563-921D09EFFD01}"/>
              </a:ext>
            </a:extLst>
          </p:cNvPr>
          <p:cNvSpPr/>
          <p:nvPr/>
        </p:nvSpPr>
        <p:spPr>
          <a:xfrm>
            <a:off x="1838409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Generator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9102540-8A6B-8DFE-F4EA-F5A5BFDBE648}"/>
              </a:ext>
            </a:extLst>
          </p:cNvPr>
          <p:cNvSpPr/>
          <p:nvPr/>
        </p:nvSpPr>
        <p:spPr>
          <a:xfrm>
            <a:off x="3125094" y="2387504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Fake Data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0A35AE-3728-B0A7-A957-26002F9BCED0}"/>
              </a:ext>
            </a:extLst>
          </p:cNvPr>
          <p:cNvSpPr/>
          <p:nvPr/>
        </p:nvSpPr>
        <p:spPr>
          <a:xfrm>
            <a:off x="3125094" y="4514927"/>
            <a:ext cx="121208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B0BEC3-5E71-2C68-CA88-79080D1A9A1A}"/>
              </a:ext>
            </a:extLst>
          </p:cNvPr>
          <p:cNvSpPr/>
          <p:nvPr/>
        </p:nvSpPr>
        <p:spPr>
          <a:xfrm>
            <a:off x="4210499" y="3625272"/>
            <a:ext cx="1390734" cy="337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Discriminator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02CFFF-FB57-BAC2-7C79-62F9E5A0F4AC}"/>
              </a:ext>
            </a:extLst>
          </p:cNvPr>
          <p:cNvCxnSpPr/>
          <p:nvPr/>
        </p:nvCxnSpPr>
        <p:spPr>
          <a:xfrm>
            <a:off x="1672802" y="3204433"/>
            <a:ext cx="3509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9BD65-B937-3219-1248-BF2F6B128D72}"/>
              </a:ext>
            </a:extLst>
          </p:cNvPr>
          <p:cNvCxnSpPr>
            <a:cxnSpLocks/>
          </p:cNvCxnSpPr>
          <p:nvPr/>
        </p:nvCxnSpPr>
        <p:spPr>
          <a:xfrm>
            <a:off x="2830579" y="3204433"/>
            <a:ext cx="53468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258495A-D32C-24BF-0777-66B6A81069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077419" y="4965016"/>
            <a:ext cx="828447" cy="43597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7D90D3-43F8-03E2-3C01-363AFA95C5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424955" y="3609506"/>
            <a:ext cx="434080" cy="83642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BEDBB9-6CDB-4C9F-86AB-064DE144AE6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423179" y="4419728"/>
            <a:ext cx="435856" cy="6300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B15703E-D61E-BC12-CF94-B9ABC356E3E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077419" y="3215880"/>
            <a:ext cx="828447" cy="40939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17F9C4-0140-FF13-0E24-863E1AEB4808}"/>
              </a:ext>
            </a:extLst>
          </p:cNvPr>
          <p:cNvGrpSpPr/>
          <p:nvPr/>
        </p:nvGrpSpPr>
        <p:grpSpPr>
          <a:xfrm>
            <a:off x="7840537" y="2445302"/>
            <a:ext cx="3979988" cy="2717668"/>
            <a:chOff x="7840537" y="2445302"/>
            <a:chExt cx="3979988" cy="27176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447292-641B-B4D3-1103-89A8B89549A2}"/>
                </a:ext>
              </a:extLst>
            </p:cNvPr>
            <p:cNvGrpSpPr/>
            <p:nvPr/>
          </p:nvGrpSpPr>
          <p:grpSpPr>
            <a:xfrm>
              <a:off x="7840537" y="2445302"/>
              <a:ext cx="3942343" cy="1136090"/>
              <a:chOff x="7878182" y="2445302"/>
              <a:chExt cx="3942343" cy="1136090"/>
            </a:xfrm>
          </p:grpSpPr>
          <p:sp>
            <p:nvSpPr>
              <p:cNvPr id="27" name="テキスト ボックス 72">
                <a:extLst>
                  <a:ext uri="{FF2B5EF4-FFF2-40B4-BE49-F238E27FC236}">
                    <a16:creationId xmlns:a16="http://schemas.microsoft.com/office/drawing/2014/main" id="{033FC7CD-F1B7-0476-58F2-9978F7368943}"/>
                  </a:ext>
                </a:extLst>
              </p:cNvPr>
              <p:cNvSpPr txBox="1"/>
              <p:nvPr/>
            </p:nvSpPr>
            <p:spPr>
              <a:xfrm>
                <a:off x="8756164" y="2599009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Ensuring data diversity</a:t>
                </a:r>
              </a:p>
            </p:txBody>
          </p:sp>
          <p:pic>
            <p:nvPicPr>
              <p:cNvPr id="16" name="Graphic 15" descr="Thumbs up sign with solid fill">
                <a:extLst>
                  <a:ext uri="{FF2B5EF4-FFF2-40B4-BE49-F238E27FC236}">
                    <a16:creationId xmlns:a16="http://schemas.microsoft.com/office/drawing/2014/main" id="{2FE14BE2-E79D-A3F5-B0C4-CB5B9B06C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878182" y="2445302"/>
                <a:ext cx="1136090" cy="11360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194F63-2254-2B1A-FD88-B99F90993580}"/>
                </a:ext>
              </a:extLst>
            </p:cNvPr>
            <p:cNvGrpSpPr/>
            <p:nvPr/>
          </p:nvGrpSpPr>
          <p:grpSpPr>
            <a:xfrm>
              <a:off x="7840537" y="4026880"/>
              <a:ext cx="3979988" cy="1136090"/>
              <a:chOff x="7840537" y="4026880"/>
              <a:chExt cx="3979988" cy="1136090"/>
            </a:xfrm>
          </p:grpSpPr>
          <p:sp>
            <p:nvSpPr>
              <p:cNvPr id="31" name="テキスト ボックス 72">
                <a:extLst>
                  <a:ext uri="{FF2B5EF4-FFF2-40B4-BE49-F238E27FC236}">
                    <a16:creationId xmlns:a16="http://schemas.microsoft.com/office/drawing/2014/main" id="{1B63DD3A-853B-3413-91C8-81FCF12D46F7}"/>
                  </a:ext>
                </a:extLst>
              </p:cNvPr>
              <p:cNvSpPr txBox="1"/>
              <p:nvPr/>
            </p:nvSpPr>
            <p:spPr>
              <a:xfrm>
                <a:off x="8756164" y="4180587"/>
                <a:ext cx="3064361" cy="828676"/>
              </a:xfrm>
              <a:prstGeom prst="rect">
                <a:avLst/>
              </a:prstGeom>
              <a:noFill/>
            </p:spPr>
            <p:txBody>
              <a:bodyPr wrap="square" lIns="274320" tIns="36000" rIns="36000" bIns="36000" rtlCol="0" anchor="ctr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GB" altLang="ja-JP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Not well-suited for generating structured data</a:t>
                </a:r>
                <a:endParaRPr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2" name="Graphic 21" descr="Thumbs Down with solid fill">
                <a:extLst>
                  <a:ext uri="{FF2B5EF4-FFF2-40B4-BE49-F238E27FC236}">
                    <a16:creationId xmlns:a16="http://schemas.microsoft.com/office/drawing/2014/main" id="{86150D88-76B9-1759-34D4-27C31546C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840537" y="4026880"/>
                <a:ext cx="1136090" cy="1136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790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1B22-4B56-6D96-F85D-3E389BCC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440D8-9C1C-BECB-A2E6-DB93D344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Stefan‘s work (</a:t>
            </a:r>
            <a:r>
              <a:rPr lang="en-GB" dirty="0"/>
              <a:t>I am expanding his research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F68CD4-3181-672C-4C05-EBF0C260D631}"/>
              </a:ext>
            </a:extLst>
          </p:cNvPr>
          <p:cNvSpPr txBox="1"/>
          <p:nvPr/>
        </p:nvSpPr>
        <p:spPr>
          <a:xfrm>
            <a:off x="371477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he did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9C37D56-FB5F-E4C0-8E44-5E841D650EC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868950D-FEB0-1188-7AC2-CDBD4E98E52D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dge Tick1 outline">
            <a:extLst>
              <a:ext uri="{FF2B5EF4-FFF2-40B4-BE49-F238E27FC236}">
                <a16:creationId xmlns:a16="http://schemas.microsoft.com/office/drawing/2014/main" id="{2C73E5F5-D638-E2AC-15EE-36D15BFA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457B4678-E704-2A80-04CF-6091F015B37D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>
                <a:latin typeface="Meiryo" panose="020B0604030504040204" pitchFamily="34" charset="-128"/>
              </a:rPr>
              <a:t>Limitation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Warning outline">
            <a:extLst>
              <a:ext uri="{FF2B5EF4-FFF2-40B4-BE49-F238E27FC236}">
                <a16:creationId xmlns:a16="http://schemas.microsoft.com/office/drawing/2014/main" id="{B542FFD2-75F9-A1BB-1F73-38BCE4971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39B3856B-91E7-02D0-555C-AD92870DB3B8}"/>
              </a:ext>
            </a:extLst>
          </p:cNvPr>
          <p:cNvSpPr txBox="1"/>
          <p:nvPr/>
        </p:nvSpPr>
        <p:spPr>
          <a:xfrm>
            <a:off x="8445267" y="-1055396"/>
            <a:ext cx="5626615" cy="222660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XXXX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XXXX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246D933-24DF-0B1A-82F8-5D535BAB723C}"/>
              </a:ext>
            </a:extLst>
          </p:cNvPr>
          <p:cNvSpPr txBox="1">
            <a:spLocks/>
          </p:cNvSpPr>
          <p:nvPr/>
        </p:nvSpPr>
        <p:spPr>
          <a:xfrm>
            <a:off x="371475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I used this dataset to generate synthetic data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I will use this model to evaluate the generated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6C2F06-3266-0302-1245-A8F73AF58A93}"/>
              </a:ext>
            </a:extLst>
          </p:cNvPr>
          <p:cNvGrpSpPr/>
          <p:nvPr/>
        </p:nvGrpSpPr>
        <p:grpSpPr>
          <a:xfrm>
            <a:off x="513398" y="4720277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7A898AE1-C7BD-6297-A7A1-CABD1C7D4E62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EA5239D9-CF64-2FAC-D501-8E4607DC9CE7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A22B707A-5F99-DAE6-BDF8-E315EAD75A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A4EF832C-BFBB-B576-012E-39EE52DA5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F08DD-2501-1C80-E7D0-D193D5487D82}"/>
              </a:ext>
            </a:extLst>
          </p:cNvPr>
          <p:cNvGrpSpPr/>
          <p:nvPr/>
        </p:nvGrpSpPr>
        <p:grpSpPr>
          <a:xfrm>
            <a:off x="6231084" y="4720277"/>
            <a:ext cx="5440680" cy="360000"/>
            <a:chOff x="469432" y="4720277"/>
            <a:chExt cx="5440680" cy="360000"/>
          </a:xfrm>
        </p:grpSpPr>
        <p:cxnSp>
          <p:nvCxnSpPr>
            <p:cNvPr id="16" name="直線コネクタ 125">
              <a:extLst>
                <a:ext uri="{FF2B5EF4-FFF2-40B4-BE49-F238E27FC236}">
                  <a16:creationId xmlns:a16="http://schemas.microsoft.com/office/drawing/2014/main" id="{AC288210-6406-42B9-E087-A2B421064BE4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33">
              <a:extLst>
                <a:ext uri="{FF2B5EF4-FFF2-40B4-BE49-F238E27FC236}">
                  <a16:creationId xmlns:a16="http://schemas.microsoft.com/office/drawing/2014/main" id="{BE33FCD7-1DB2-11A6-4C22-E637D0D4F0A6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8" name="円/楕円 126">
                <a:extLst>
                  <a:ext uri="{FF2B5EF4-FFF2-40B4-BE49-F238E27FC236}">
                    <a16:creationId xmlns:a16="http://schemas.microsoft.com/office/drawing/2014/main" id="{2B1A2CE6-E799-3F26-525D-4C4BF9C1E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9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6BD8E5BD-B973-852C-A4C0-29BCD8434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5A3331-10B1-64C5-F247-4F59FA3712D5}"/>
              </a:ext>
            </a:extLst>
          </p:cNvPr>
          <p:cNvGrpSpPr/>
          <p:nvPr/>
        </p:nvGrpSpPr>
        <p:grpSpPr>
          <a:xfrm>
            <a:off x="513398" y="3505098"/>
            <a:ext cx="5471272" cy="914400"/>
            <a:chOff x="513398" y="3422888"/>
            <a:chExt cx="5471272" cy="914400"/>
          </a:xfrm>
        </p:grpSpPr>
        <p:sp>
          <p:nvSpPr>
            <p:cNvPr id="21" name="正方形/長方形 48">
              <a:extLst>
                <a:ext uri="{FF2B5EF4-FFF2-40B4-BE49-F238E27FC236}">
                  <a16:creationId xmlns:a16="http://schemas.microsoft.com/office/drawing/2014/main" id="{F9094B09-C339-E2E6-6C70-90D54C6C3315}"/>
                </a:ext>
              </a:extLst>
            </p:cNvPr>
            <p:cNvSpPr/>
            <p:nvPr/>
          </p:nvSpPr>
          <p:spPr>
            <a:xfrm>
              <a:off x="967109" y="3422888"/>
              <a:ext cx="5017561" cy="9144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40080" tIns="91440" rIns="91440" bIns="0" rtlCol="0" anchor="t"/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Built a model to classify BLE</a:t>
              </a:r>
            </a:p>
            <a:p>
              <a:pPr algn="l">
                <a:buClr>
                  <a:schemeClr val="accent1"/>
                </a:buClr>
              </a:pPr>
              <a:r>
                <a:rPr lang="en-US" altLang="ja-JP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 machine-learning model to classify BLE trackers was created.</a:t>
              </a:r>
              <a:endParaRPr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2" name="グループ化 23">
              <a:extLst>
                <a:ext uri="{FF2B5EF4-FFF2-40B4-BE49-F238E27FC236}">
                  <a16:creationId xmlns:a16="http://schemas.microsoft.com/office/drawing/2014/main" id="{8D9602D9-9D65-C1D0-F700-59DE7E747A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398" y="3422888"/>
              <a:ext cx="914400" cy="914400"/>
              <a:chOff x="2650454" y="3608624"/>
              <a:chExt cx="1563550" cy="1563550"/>
            </a:xfrm>
          </p:grpSpPr>
          <p:sp>
            <p:nvSpPr>
              <p:cNvPr id="23" name="円/楕円 42">
                <a:extLst>
                  <a:ext uri="{FF2B5EF4-FFF2-40B4-BE49-F238E27FC236}">
                    <a16:creationId xmlns:a16="http://schemas.microsoft.com/office/drawing/2014/main" id="{95981A7A-A947-8BCE-154D-93AB7AE4B2E8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4" name="グラフィックス 22" descr="Robot with solid fill">
                <a:extLst>
                  <a:ext uri="{FF2B5EF4-FFF2-40B4-BE49-F238E27FC236}">
                    <a16:creationId xmlns:a16="http://schemas.microsoft.com/office/drawing/2014/main" id="{DF85D9C9-0086-59F9-0362-DA3B0472E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2949844" y="3908014"/>
                <a:ext cx="964772" cy="964772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C27238-B760-86FC-FC93-F7120BA857B7}"/>
              </a:ext>
            </a:extLst>
          </p:cNvPr>
          <p:cNvGrpSpPr/>
          <p:nvPr/>
        </p:nvGrpSpPr>
        <p:grpSpPr>
          <a:xfrm>
            <a:off x="513398" y="2289918"/>
            <a:ext cx="5471272" cy="914400"/>
            <a:chOff x="513398" y="2410896"/>
            <a:chExt cx="5471272" cy="914400"/>
          </a:xfrm>
        </p:grpSpPr>
        <p:sp>
          <p:nvSpPr>
            <p:cNvPr id="20" name="正方形/長方形 48">
              <a:extLst>
                <a:ext uri="{FF2B5EF4-FFF2-40B4-BE49-F238E27FC236}">
                  <a16:creationId xmlns:a16="http://schemas.microsoft.com/office/drawing/2014/main" id="{DB4C0101-0177-5294-086F-3B2EFF5860A6}"/>
                </a:ext>
              </a:extLst>
            </p:cNvPr>
            <p:cNvSpPr/>
            <p:nvPr/>
          </p:nvSpPr>
          <p:spPr>
            <a:xfrm>
              <a:off x="967109" y="2410896"/>
              <a:ext cx="5017561" cy="9144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40080" tIns="91440" rIns="91440" bIns="0" rtlCol="0" anchor="t"/>
            <a:lstStyle/>
            <a:p>
              <a:pPr algn="l"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Created a database of BLE</a:t>
              </a:r>
            </a:p>
            <a:p>
              <a:pPr algn="l">
                <a:buClr>
                  <a:schemeClr val="accent1"/>
                </a:buClr>
              </a:pPr>
              <a:r>
                <a:rPr lang="en-US" altLang="ja-JP" sz="14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30 million packets of data were collected from a wide variety of devices</a:t>
              </a:r>
              <a:endParaRPr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5" name="グループ化 23">
              <a:extLst>
                <a:ext uri="{FF2B5EF4-FFF2-40B4-BE49-F238E27FC236}">
                  <a16:creationId xmlns:a16="http://schemas.microsoft.com/office/drawing/2014/main" id="{37DCDDD6-2CEB-567F-5877-0B4D8B2C1B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398" y="2410896"/>
              <a:ext cx="914400" cy="914400"/>
              <a:chOff x="2650454" y="3608624"/>
              <a:chExt cx="1563550" cy="1563550"/>
            </a:xfrm>
          </p:grpSpPr>
          <p:sp>
            <p:nvSpPr>
              <p:cNvPr id="26" name="円/楕円 42">
                <a:extLst>
                  <a:ext uri="{FF2B5EF4-FFF2-40B4-BE49-F238E27FC236}">
                    <a16:creationId xmlns:a16="http://schemas.microsoft.com/office/drawing/2014/main" id="{F4A9FE83-8169-DA56-3647-3B184C77F937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7" name="グラフィックス 22" descr="Database with solid fill">
                <a:extLst>
                  <a:ext uri="{FF2B5EF4-FFF2-40B4-BE49-F238E27FC236}">
                    <a16:creationId xmlns:a16="http://schemas.microsoft.com/office/drawing/2014/main" id="{F9A3BFF9-993B-A2A8-6D5C-A4E775DC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2949844" y="3878907"/>
                <a:ext cx="964772" cy="964772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F74851-DE8A-49B2-73E9-15834878FA2E}"/>
              </a:ext>
            </a:extLst>
          </p:cNvPr>
          <p:cNvGrpSpPr/>
          <p:nvPr/>
        </p:nvGrpSpPr>
        <p:grpSpPr>
          <a:xfrm>
            <a:off x="6231798" y="2572371"/>
            <a:ext cx="5471270" cy="1564672"/>
            <a:chOff x="6231798" y="2572371"/>
            <a:chExt cx="5471270" cy="156467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5FE2A47-BCC9-CE9B-6A49-5CA625D674BC}"/>
                </a:ext>
              </a:extLst>
            </p:cNvPr>
            <p:cNvGrpSpPr/>
            <p:nvPr/>
          </p:nvGrpSpPr>
          <p:grpSpPr>
            <a:xfrm>
              <a:off x="7901141" y="2663758"/>
              <a:ext cx="2132584" cy="1381899"/>
              <a:chOff x="7901142" y="2951844"/>
              <a:chExt cx="2132584" cy="138189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E7A2DE2-166B-F2D0-2A71-66E51B377167}"/>
                  </a:ext>
                </a:extLst>
              </p:cNvPr>
              <p:cNvGrpSpPr/>
              <p:nvPr/>
            </p:nvGrpSpPr>
            <p:grpSpPr>
              <a:xfrm>
                <a:off x="8285489" y="2951844"/>
                <a:ext cx="1381899" cy="1381899"/>
                <a:chOff x="5616334" y="2061056"/>
                <a:chExt cx="972000" cy="972000"/>
              </a:xfrm>
            </p:grpSpPr>
            <p:sp>
              <p:nvSpPr>
                <p:cNvPr id="44" name="円/楕円 42">
                  <a:extLst>
                    <a:ext uri="{FF2B5EF4-FFF2-40B4-BE49-F238E27FC236}">
                      <a16:creationId xmlns:a16="http://schemas.microsoft.com/office/drawing/2014/main" id="{3BF05F82-D03B-D795-74FE-2FBFFB1FA975}"/>
                    </a:ext>
                  </a:extLst>
                </p:cNvPr>
                <p:cNvSpPr/>
                <p:nvPr/>
              </p:nvSpPr>
              <p:spPr>
                <a:xfrm>
                  <a:off x="5616334" y="2061056"/>
                  <a:ext cx="972000" cy="972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288000" bIns="0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1400" b="0" i="0" u="none" strike="noStrike" kern="1200" cap="none" spc="0" normalizeH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Accuracy</a:t>
                  </a:r>
                  <a:endParaRPr kumimoji="1" lang="ja-JP" altLang="en-US" sz="14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45" name="グラフィックス 22" descr="Scales of justice with solid fill">
                  <a:extLst>
                    <a:ext uri="{FF2B5EF4-FFF2-40B4-BE49-F238E27FC236}">
                      <a16:creationId xmlns:a16="http://schemas.microsoft.com/office/drawing/2014/main" id="{0E43D724-F6B7-4BC1-1398-D6931F620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>
                <a:xfrm>
                  <a:off x="5832334" y="2134161"/>
                  <a:ext cx="540000" cy="540000"/>
                </a:xfrm>
                <a:prstGeom prst="rect">
                  <a:avLst/>
                </a:prstGeom>
              </p:spPr>
            </p:pic>
          </p:grpSp>
          <p:sp>
            <p:nvSpPr>
              <p:cNvPr id="42" name="AutoShape 2">
                <a:extLst>
                  <a:ext uri="{FF2B5EF4-FFF2-40B4-BE49-F238E27FC236}">
                    <a16:creationId xmlns:a16="http://schemas.microsoft.com/office/drawing/2014/main" id="{BE3AA9D1-A203-1961-74F4-A2FC4D16A2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rot="10800000" flipH="1">
                <a:off x="9780247" y="3392188"/>
                <a:ext cx="253479" cy="501210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endParaRPr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3" name="AutoShape 2">
                <a:extLst>
                  <a:ext uri="{FF2B5EF4-FFF2-40B4-BE49-F238E27FC236}">
                    <a16:creationId xmlns:a16="http://schemas.microsoft.com/office/drawing/2014/main" id="{59FE3BE1-0592-1389-CA8B-DF9CB2EF47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rot="10800000">
                <a:off x="7901142" y="3392188"/>
                <a:ext cx="253479" cy="501210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endParaRPr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225CFD-BCDA-AD97-AE98-CE4BCF62C12B}"/>
                </a:ext>
              </a:extLst>
            </p:cNvPr>
            <p:cNvGrpSpPr/>
            <p:nvPr/>
          </p:nvGrpSpPr>
          <p:grpSpPr>
            <a:xfrm>
              <a:off x="6231798" y="2572371"/>
              <a:ext cx="1591200" cy="1564672"/>
              <a:chOff x="6231798" y="2554044"/>
              <a:chExt cx="1591200" cy="1564672"/>
            </a:xfrm>
          </p:grpSpPr>
          <p:sp>
            <p:nvSpPr>
              <p:cNvPr id="46" name="タイトル 1">
                <a:extLst>
                  <a:ext uri="{FF2B5EF4-FFF2-40B4-BE49-F238E27FC236}">
                    <a16:creationId xmlns:a16="http://schemas.microsoft.com/office/drawing/2014/main" id="{0644302C-A1E7-61D0-CD3A-DE5073A23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798" y="2554044"/>
                <a:ext cx="1591200" cy="501210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1800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</a:rPr>
                  <a:t>Controlled environment</a:t>
                </a:r>
                <a:endParaRPr lang="ja-JP" altLang="en-US" sz="180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</a:endParaRPr>
              </a:p>
            </p:txBody>
          </p:sp>
          <p:sp>
            <p:nvSpPr>
              <p:cNvPr id="50" name="タイトル 1">
                <a:extLst>
                  <a:ext uri="{FF2B5EF4-FFF2-40B4-BE49-F238E27FC236}">
                    <a16:creationId xmlns:a16="http://schemas.microsoft.com/office/drawing/2014/main" id="{3DABFDFD-2889-54EF-3AAE-CABEF3621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798" y="3204317"/>
                <a:ext cx="1591200" cy="914399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4800" dirty="0">
                    <a:latin typeface="Meiryo" panose="020B0604030504040204" pitchFamily="34" charset="-128"/>
                  </a:rPr>
                  <a:t>99%</a:t>
                </a:r>
                <a:endParaRPr lang="ja-JP" altLang="en-US" sz="4800">
                  <a:latin typeface="Meiryo" panose="020B0604030504040204" pitchFamily="34" charset="-128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02D53C-DE40-0896-9A63-941092961485}"/>
                </a:ext>
              </a:extLst>
            </p:cNvPr>
            <p:cNvGrpSpPr/>
            <p:nvPr/>
          </p:nvGrpSpPr>
          <p:grpSpPr>
            <a:xfrm>
              <a:off x="10111868" y="2572371"/>
              <a:ext cx="1591200" cy="1564672"/>
              <a:chOff x="10111868" y="2554044"/>
              <a:chExt cx="1591200" cy="1564672"/>
            </a:xfrm>
          </p:grpSpPr>
          <p:sp>
            <p:nvSpPr>
              <p:cNvPr id="47" name="タイトル 1">
                <a:extLst>
                  <a:ext uri="{FF2B5EF4-FFF2-40B4-BE49-F238E27FC236}">
                    <a16:creationId xmlns:a16="http://schemas.microsoft.com/office/drawing/2014/main" id="{87D91974-C31F-B10E-F77D-A98A191AF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11868" y="2554044"/>
                <a:ext cx="1591200" cy="501210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1800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</a:rPr>
                  <a:t>Real-world environment</a:t>
                </a:r>
                <a:endParaRPr lang="ja-JP" altLang="en-US" sz="180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</a:endParaRPr>
              </a:p>
            </p:txBody>
          </p:sp>
          <p:sp>
            <p:nvSpPr>
              <p:cNvPr id="51" name="タイトル 1">
                <a:extLst>
                  <a:ext uri="{FF2B5EF4-FFF2-40B4-BE49-F238E27FC236}">
                    <a16:creationId xmlns:a16="http://schemas.microsoft.com/office/drawing/2014/main" id="{B36DADD3-3007-7D77-914C-B53151FE73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11868" y="3204317"/>
                <a:ext cx="1591200" cy="914399"/>
              </a:xfrm>
              <a:prstGeom prst="rect">
                <a:avLst/>
              </a:prstGeom>
            </p:spPr>
            <p:txBody>
              <a:bodyPr vert="horz" wrap="square" lIns="36000" tIns="36000" rIns="36000" bIns="3600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400" b="0" i="0" kern="1200">
                    <a:solidFill>
                      <a:schemeClr val="accent1"/>
                    </a:solidFill>
                    <a:latin typeface="Trebuchet MS" panose="020B0703020202090204" pitchFamily="34" charset="0"/>
                    <a:ea typeface="Meiryo" panose="020B0604030504040204" pitchFamily="34" charset="-128"/>
                    <a:cs typeface="+mj-cs"/>
                  </a:defRPr>
                </a:lvl1pPr>
              </a:lstStyle>
              <a:p>
                <a:pPr algn="ctr">
                  <a:buClr>
                    <a:schemeClr val="accent1"/>
                  </a:buClr>
                </a:pPr>
                <a:r>
                  <a:rPr lang="en-US" altLang="ja-JP" sz="4800" dirty="0">
                    <a:solidFill>
                      <a:srgbClr val="FF0000"/>
                    </a:solidFill>
                    <a:latin typeface="Meiryo" panose="020B0604030504040204" pitchFamily="34" charset="-128"/>
                  </a:rPr>
                  <a:t>80%</a:t>
                </a:r>
                <a:endParaRPr lang="ja-JP" altLang="en-US" sz="4800">
                  <a:solidFill>
                    <a:srgbClr val="FF0000"/>
                  </a:solidFill>
                  <a:latin typeface="Meiryo" panose="020B0604030504040204" pitchFamily="34" charset="-128"/>
                </a:endParaRPr>
              </a:p>
            </p:txBody>
          </p:sp>
        </p:grpSp>
      </p:grpSp>
      <p:sp>
        <p:nvSpPr>
          <p:cNvPr id="56" name="タイトル 1">
            <a:extLst>
              <a:ext uri="{FF2B5EF4-FFF2-40B4-BE49-F238E27FC236}">
                <a16:creationId xmlns:a16="http://schemas.microsoft.com/office/drawing/2014/main" id="{EBECA50F-9A88-58E6-DE25-739C037DDEBB}"/>
              </a:ext>
            </a:extLst>
          </p:cNvPr>
          <p:cNvSpPr txBox="1">
            <a:spLocks/>
          </p:cNvSpPr>
          <p:nvPr/>
        </p:nvSpPr>
        <p:spPr>
          <a:xfrm>
            <a:off x="6137630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Increase data diversity to improve accuracy by generating synthetic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85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694D-8146-CBC1-2E18-4D66D583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1E286-B9DF-47B8-C5B5-3291DD40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lang="en-GB"/>
              <a:t>Previous studies were reviewed from two perspectives.</a:t>
            </a:r>
            <a:br>
              <a:rPr lang="en-GB"/>
            </a:b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75CE51-08E7-9FEA-C777-5381B4F92799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Relating to BLE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D58F79-ACB7-5A9B-AA9A-436002E055C8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F3FF47A-2CB0-254F-5F15-2F30B26C07FA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Alterations &amp; Tailoring outline">
            <a:extLst>
              <a:ext uri="{FF2B5EF4-FFF2-40B4-BE49-F238E27FC236}">
                <a16:creationId xmlns:a16="http://schemas.microsoft.com/office/drawing/2014/main" id="{C1BD1C50-1C29-A26D-0B3C-72099937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9B340CE3-0D5A-490D-82E2-442CABCA543A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Creating synthetic data using Markov model</a:t>
            </a:r>
          </a:p>
        </p:txBody>
      </p:sp>
      <p:pic>
        <p:nvPicPr>
          <p:cNvPr id="58" name="グラフィックス 9" descr="Workflow outline">
            <a:extLst>
              <a:ext uri="{FF2B5EF4-FFF2-40B4-BE49-F238E27FC236}">
                <a16:creationId xmlns:a16="http://schemas.microsoft.com/office/drawing/2014/main" id="{9CBBCE93-C52A-580F-8E7E-8AF6E8EE2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5F40980A-EE83-230F-EA29-9705CA4905A8}"/>
              </a:ext>
            </a:extLst>
          </p:cNvPr>
          <p:cNvSpPr txBox="1"/>
          <p:nvPr/>
        </p:nvSpPr>
        <p:spPr>
          <a:xfrm>
            <a:off x="371478" y="2261935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relating to BLE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RSSI data used for BLE beacon location tracking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IP packets and TCP/UDP flow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AB23170-BBF8-998C-25B3-CD8E80E4C8BF}"/>
              </a:ext>
            </a:extLst>
          </p:cNvPr>
          <p:cNvSpPr txBox="1"/>
          <p:nvPr/>
        </p:nvSpPr>
        <p:spPr>
          <a:xfrm>
            <a:off x="6193913" y="2261935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sed the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High-resolution solar radiation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Wind speed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1505EC0-71C1-2AD5-A1D6-6767D71643F5}"/>
              </a:ext>
            </a:extLst>
          </p:cNvPr>
          <p:cNvSpPr txBox="1">
            <a:spLocks/>
          </p:cNvSpPr>
          <p:nvPr/>
        </p:nvSpPr>
        <p:spPr>
          <a:xfrm>
            <a:off x="371475" y="5172964"/>
            <a:ext cx="5626615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No studies have generated synthetic data for BLE</a:t>
            </a:r>
            <a:endParaRPr lang="ja-JP" altLang="en-US" sz="18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0131ED1-3EF3-3872-74B5-35E21DCD0D09}"/>
              </a:ext>
            </a:extLst>
          </p:cNvPr>
          <p:cNvSpPr txBox="1">
            <a:spLocks/>
          </p:cNvSpPr>
          <p:nvPr/>
        </p:nvSpPr>
        <p:spPr>
          <a:xfrm>
            <a:off x="6193909" y="5172964"/>
            <a:ext cx="5619777" cy="95637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Markov model is used to generate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synthetic time-series data</a:t>
            </a:r>
            <a:endParaRPr lang="ja-JP" altLang="en-US" sz="18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251529-4C4A-7CDC-5788-84C3E6CD6FFC}"/>
              </a:ext>
            </a:extLst>
          </p:cNvPr>
          <p:cNvGrpSpPr/>
          <p:nvPr/>
        </p:nvGrpSpPr>
        <p:grpSpPr>
          <a:xfrm>
            <a:off x="513398" y="4720277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D610E762-4E70-9FBF-2C57-DA6AC99DE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CF9F66CD-08DF-3458-9272-C9F6DF99532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20C51ACA-7CF6-5372-209B-3FF7E1C441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371BDA17-BD77-001F-5471-31D135D8E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B18E3-80A3-F874-A7BE-A929E09CAA9E}"/>
              </a:ext>
            </a:extLst>
          </p:cNvPr>
          <p:cNvGrpSpPr/>
          <p:nvPr/>
        </p:nvGrpSpPr>
        <p:grpSpPr>
          <a:xfrm>
            <a:off x="6231084" y="4720277"/>
            <a:ext cx="5440680" cy="360000"/>
            <a:chOff x="469432" y="4720277"/>
            <a:chExt cx="5440680" cy="360000"/>
          </a:xfrm>
        </p:grpSpPr>
        <p:cxnSp>
          <p:nvCxnSpPr>
            <p:cNvPr id="16" name="直線コネクタ 125">
              <a:extLst>
                <a:ext uri="{FF2B5EF4-FFF2-40B4-BE49-F238E27FC236}">
                  <a16:creationId xmlns:a16="http://schemas.microsoft.com/office/drawing/2014/main" id="{C0D7DF33-BBBB-704B-AB34-A061FD369B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33">
              <a:extLst>
                <a:ext uri="{FF2B5EF4-FFF2-40B4-BE49-F238E27FC236}">
                  <a16:creationId xmlns:a16="http://schemas.microsoft.com/office/drawing/2014/main" id="{105E63DC-57E0-ABD2-6959-248EC4710C52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8" name="円/楕円 126">
                <a:extLst>
                  <a:ext uri="{FF2B5EF4-FFF2-40B4-BE49-F238E27FC236}">
                    <a16:creationId xmlns:a16="http://schemas.microsoft.com/office/drawing/2014/main" id="{FFBD5451-6E2C-78E5-87B4-C08D43A740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9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A7F9AA67-4B9F-CFDD-E8DE-E63F2BD32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0" name="テキスト ボックス 35">
            <a:extLst>
              <a:ext uri="{FF2B5EF4-FFF2-40B4-BE49-F238E27FC236}">
                <a16:creationId xmlns:a16="http://schemas.microsoft.com/office/drawing/2014/main" id="{42061129-4823-A0BF-C35C-9B132D125C96}"/>
              </a:ext>
            </a:extLst>
          </p:cNvPr>
          <p:cNvSpPr txBox="1"/>
          <p:nvPr/>
        </p:nvSpPr>
        <p:spPr>
          <a:xfrm>
            <a:off x="371478" y="3491106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Conducted simulation relating to BLE 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Multiple BLE advertising packets colliding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wireless sensor networks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テキスト ボックス 35">
            <a:extLst>
              <a:ext uri="{FF2B5EF4-FFF2-40B4-BE49-F238E27FC236}">
                <a16:creationId xmlns:a16="http://schemas.microsoft.com/office/drawing/2014/main" id="{299EDE5A-B0D9-A410-9E08-B84FB5523616}"/>
              </a:ext>
            </a:extLst>
          </p:cNvPr>
          <p:cNvSpPr txBox="1"/>
          <p:nvPr/>
        </p:nvSpPr>
        <p:spPr>
          <a:xfrm>
            <a:off x="6193913" y="3491106"/>
            <a:ext cx="5626615" cy="956374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sed the Hidden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Financial time 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Population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07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0FA5D-71BF-9945-BB46-54F4711C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>
                <a:solidFill>
                  <a:srgbClr val="046294"/>
                </a:solidFill>
              </a:rPr>
              <a:t>Overview of related works</a:t>
            </a:r>
            <a:endParaRPr lang="ja-JP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486AC-08D5-2C5B-C4DE-70C7FF58406D}"/>
              </a:ext>
            </a:extLst>
          </p:cNvPr>
          <p:cNvSpPr/>
          <p:nvPr/>
        </p:nvSpPr>
        <p:spPr>
          <a:xfrm>
            <a:off x="371475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ECE82D-6958-9EAE-A9BF-DD308068EF91}"/>
              </a:ext>
            </a:extLst>
          </p:cNvPr>
          <p:cNvSpPr/>
          <p:nvPr/>
        </p:nvSpPr>
        <p:spPr>
          <a:xfrm>
            <a:off x="371475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8609F7-2EC4-84B2-33BD-489899DF2ABD}"/>
              </a:ext>
            </a:extLst>
          </p:cNvPr>
          <p:cNvSpPr/>
          <p:nvPr/>
        </p:nvSpPr>
        <p:spPr>
          <a:xfrm>
            <a:off x="371475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F7FDB5-B067-F2FD-C364-D252BE5F406E}"/>
              </a:ext>
            </a:extLst>
          </p:cNvPr>
          <p:cNvSpPr/>
          <p:nvPr/>
        </p:nvSpPr>
        <p:spPr>
          <a:xfrm>
            <a:off x="371475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EFFA92-7C47-DD0F-252D-F7B9BAEF9560}"/>
              </a:ext>
            </a:extLst>
          </p:cNvPr>
          <p:cNvSpPr/>
          <p:nvPr/>
        </p:nvSpPr>
        <p:spPr>
          <a:xfrm>
            <a:off x="371475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1A9DD3-B959-9DE6-50D6-40C18DDC6487}"/>
              </a:ext>
            </a:extLst>
          </p:cNvPr>
          <p:cNvSpPr/>
          <p:nvPr/>
        </p:nvSpPr>
        <p:spPr>
          <a:xfrm>
            <a:off x="371475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D74F3B-0A2F-E8EF-E5E8-5674C207623D}"/>
              </a:ext>
            </a:extLst>
          </p:cNvPr>
          <p:cNvSpPr/>
          <p:nvPr/>
        </p:nvSpPr>
        <p:spPr>
          <a:xfrm>
            <a:off x="371475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FD446D-4631-2E4D-7DDF-B2C07D7EC6B5}"/>
              </a:ext>
            </a:extLst>
          </p:cNvPr>
          <p:cNvSpPr/>
          <p:nvPr/>
        </p:nvSpPr>
        <p:spPr>
          <a:xfrm>
            <a:off x="371475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72C01-F5FF-CBC6-031B-F30723F42715}"/>
              </a:ext>
            </a:extLst>
          </p:cNvPr>
          <p:cNvSpPr/>
          <p:nvPr/>
        </p:nvSpPr>
        <p:spPr>
          <a:xfrm>
            <a:off x="371475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  <a:endParaRPr kumimoji="1" lang="en-US" sz="14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749AC0-F429-6CCC-DAEC-808B784F5123}"/>
              </a:ext>
            </a:extLst>
          </p:cNvPr>
          <p:cNvSpPr/>
          <p:nvPr/>
        </p:nvSpPr>
        <p:spPr>
          <a:xfrm>
            <a:off x="371475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2C3FB-F1C8-FB00-F189-0AC1AD4142D2}"/>
              </a:ext>
            </a:extLst>
          </p:cNvPr>
          <p:cNvSpPr/>
          <p:nvPr/>
        </p:nvSpPr>
        <p:spPr>
          <a:xfrm>
            <a:off x="371475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48A25FA-5CD8-B3C8-1018-CB3DE8C43449}"/>
              </a:ext>
            </a:extLst>
          </p:cNvPr>
          <p:cNvSpPr/>
          <p:nvPr/>
        </p:nvSpPr>
        <p:spPr>
          <a:xfrm>
            <a:off x="371475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09B51D-8105-2253-F5F0-186E320F1EB1}"/>
              </a:ext>
            </a:extLst>
          </p:cNvPr>
          <p:cNvSpPr/>
          <p:nvPr/>
        </p:nvSpPr>
        <p:spPr>
          <a:xfrm>
            <a:off x="37147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This Research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433754-9912-2DDF-4CE9-AD265E73C7DE}"/>
              </a:ext>
            </a:extLst>
          </p:cNvPr>
          <p:cNvSpPr/>
          <p:nvPr/>
        </p:nvSpPr>
        <p:spPr>
          <a:xfrm>
            <a:off x="1649606" y="1182541"/>
            <a:ext cx="1224000" cy="1086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Synthesize BLE </a:t>
            </a:r>
          </a:p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packet data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232BACF-A5BA-6615-FC45-4958E644253D}"/>
              </a:ext>
            </a:extLst>
          </p:cNvPr>
          <p:cNvSpPr/>
          <p:nvPr/>
        </p:nvSpPr>
        <p:spPr>
          <a:xfrm>
            <a:off x="1649606" y="228039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860E954-8D21-6BA9-56A8-370EBBAB26AE}"/>
              </a:ext>
            </a:extLst>
          </p:cNvPr>
          <p:cNvSpPr/>
          <p:nvPr/>
        </p:nvSpPr>
        <p:spPr>
          <a:xfrm>
            <a:off x="1649606" y="258293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49DE9C-B21B-9507-A455-4CDD4364A4C6}"/>
              </a:ext>
            </a:extLst>
          </p:cNvPr>
          <p:cNvSpPr/>
          <p:nvPr/>
        </p:nvSpPr>
        <p:spPr>
          <a:xfrm>
            <a:off x="1649606" y="288547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DA9E773-3391-3174-B143-27BB46E152DE}"/>
              </a:ext>
            </a:extLst>
          </p:cNvPr>
          <p:cNvSpPr/>
          <p:nvPr/>
        </p:nvSpPr>
        <p:spPr>
          <a:xfrm>
            <a:off x="1649606" y="318801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6F4AF1B-80B9-4635-D9EA-1151A03ABE82}"/>
              </a:ext>
            </a:extLst>
          </p:cNvPr>
          <p:cNvSpPr/>
          <p:nvPr/>
        </p:nvSpPr>
        <p:spPr>
          <a:xfrm>
            <a:off x="1649606" y="349055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362235-9B41-2DE3-CE1A-2866717B2209}"/>
              </a:ext>
            </a:extLst>
          </p:cNvPr>
          <p:cNvSpPr/>
          <p:nvPr/>
        </p:nvSpPr>
        <p:spPr>
          <a:xfrm>
            <a:off x="1649606" y="37930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B90E665-06CF-6B0E-B2D4-339230906D62}"/>
              </a:ext>
            </a:extLst>
          </p:cNvPr>
          <p:cNvSpPr/>
          <p:nvPr/>
        </p:nvSpPr>
        <p:spPr>
          <a:xfrm>
            <a:off x="1649606" y="40956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831CE7-C05D-9F2A-01D6-9682ECE50A75}"/>
              </a:ext>
            </a:extLst>
          </p:cNvPr>
          <p:cNvSpPr/>
          <p:nvPr/>
        </p:nvSpPr>
        <p:spPr>
          <a:xfrm>
            <a:off x="1649606" y="43981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DC0861-7701-846E-E486-77CBF5EBB57B}"/>
              </a:ext>
            </a:extLst>
          </p:cNvPr>
          <p:cNvSpPr/>
          <p:nvPr/>
        </p:nvSpPr>
        <p:spPr>
          <a:xfrm>
            <a:off x="1649606" y="470070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045F4C1-A80A-8AB7-7504-F376983FDFD6}"/>
              </a:ext>
            </a:extLst>
          </p:cNvPr>
          <p:cNvSpPr/>
          <p:nvPr/>
        </p:nvSpPr>
        <p:spPr>
          <a:xfrm>
            <a:off x="1649606" y="50032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A4D5899-1E27-DBB4-D2C7-674D0664F649}"/>
              </a:ext>
            </a:extLst>
          </p:cNvPr>
          <p:cNvSpPr/>
          <p:nvPr/>
        </p:nvSpPr>
        <p:spPr>
          <a:xfrm>
            <a:off x="1649606" y="53057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BD9FFF2-0FA7-D8E7-6C17-021DB1998B70}"/>
              </a:ext>
            </a:extLst>
          </p:cNvPr>
          <p:cNvSpPr/>
          <p:nvPr/>
        </p:nvSpPr>
        <p:spPr>
          <a:xfrm>
            <a:off x="1649606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9F3C9E-8773-B1C4-3CAA-7E65F26B6BA0}"/>
              </a:ext>
            </a:extLst>
          </p:cNvPr>
          <p:cNvSpPr/>
          <p:nvPr/>
        </p:nvSpPr>
        <p:spPr>
          <a:xfrm>
            <a:off x="2927736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Related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8B3CBA2-0E6B-4D94-1A1D-9C364A16336E}"/>
              </a:ext>
            </a:extLst>
          </p:cNvPr>
          <p:cNvSpPr/>
          <p:nvPr/>
        </p:nvSpPr>
        <p:spPr>
          <a:xfrm>
            <a:off x="2927737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Synthesizing data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1BB6220-8BE8-F4C4-7551-D5A33CCF13F6}"/>
              </a:ext>
            </a:extLst>
          </p:cNvPr>
          <p:cNvSpPr/>
          <p:nvPr/>
        </p:nvSpPr>
        <p:spPr>
          <a:xfrm>
            <a:off x="2927737" y="22710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A12C45-5C1B-230E-8D99-03B9271C05BB}"/>
              </a:ext>
            </a:extLst>
          </p:cNvPr>
          <p:cNvSpPr/>
          <p:nvPr/>
        </p:nvSpPr>
        <p:spPr>
          <a:xfrm>
            <a:off x="2927737" y="257480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68D0F9C-5B52-27D6-3F6D-E9492861FE7F}"/>
              </a:ext>
            </a:extLst>
          </p:cNvPr>
          <p:cNvSpPr/>
          <p:nvPr/>
        </p:nvSpPr>
        <p:spPr>
          <a:xfrm>
            <a:off x="2927737" y="287851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E6DE8A1-BE8D-FFA4-7B04-8A2F7D244D82}"/>
              </a:ext>
            </a:extLst>
          </p:cNvPr>
          <p:cNvSpPr/>
          <p:nvPr/>
        </p:nvSpPr>
        <p:spPr>
          <a:xfrm>
            <a:off x="2927737" y="318222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A20CE4F-84D3-A107-E784-8056AEA18376}"/>
              </a:ext>
            </a:extLst>
          </p:cNvPr>
          <p:cNvSpPr/>
          <p:nvPr/>
        </p:nvSpPr>
        <p:spPr>
          <a:xfrm>
            <a:off x="2927737" y="348594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9E08D7A-7FA6-8780-5669-FB50FC7B6A8E}"/>
              </a:ext>
            </a:extLst>
          </p:cNvPr>
          <p:cNvSpPr/>
          <p:nvPr/>
        </p:nvSpPr>
        <p:spPr>
          <a:xfrm>
            <a:off x="2927737" y="378965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866045-52D7-530C-00B5-9D22A77E7B38}"/>
              </a:ext>
            </a:extLst>
          </p:cNvPr>
          <p:cNvSpPr/>
          <p:nvPr/>
        </p:nvSpPr>
        <p:spPr>
          <a:xfrm>
            <a:off x="2927737" y="409336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36CF1B8-E74E-D8DD-42F9-809444CEF39D}"/>
              </a:ext>
            </a:extLst>
          </p:cNvPr>
          <p:cNvSpPr/>
          <p:nvPr/>
        </p:nvSpPr>
        <p:spPr>
          <a:xfrm>
            <a:off x="2927737" y="439707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6387FB5-4C1F-6BD2-1B81-3BFFBD9CECB9}"/>
              </a:ext>
            </a:extLst>
          </p:cNvPr>
          <p:cNvSpPr/>
          <p:nvPr/>
        </p:nvSpPr>
        <p:spPr>
          <a:xfrm>
            <a:off x="2927737" y="47007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4AB9D66-8100-9062-7AF3-63144C48609B}"/>
              </a:ext>
            </a:extLst>
          </p:cNvPr>
          <p:cNvSpPr/>
          <p:nvPr/>
        </p:nvSpPr>
        <p:spPr>
          <a:xfrm>
            <a:off x="2927737" y="500450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965B20F-8FD5-BE50-F1D4-E5632F1131E0}"/>
              </a:ext>
            </a:extLst>
          </p:cNvPr>
          <p:cNvSpPr/>
          <p:nvPr/>
        </p:nvSpPr>
        <p:spPr>
          <a:xfrm>
            <a:off x="2927737" y="5308212"/>
            <a:ext cx="1224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ECED701-4384-3FD5-F597-9CA5C2FB6094}"/>
              </a:ext>
            </a:extLst>
          </p:cNvPr>
          <p:cNvSpPr/>
          <p:nvPr/>
        </p:nvSpPr>
        <p:spPr>
          <a:xfrm>
            <a:off x="2927737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E0D33D-B9B4-BA38-5B99-E5DFE451AF8A}"/>
              </a:ext>
            </a:extLst>
          </p:cNvPr>
          <p:cNvSpPr/>
          <p:nvPr/>
        </p:nvSpPr>
        <p:spPr>
          <a:xfrm>
            <a:off x="4205868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Simulation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21612F5-C5A7-E6EA-5950-71AD61B680E2}"/>
              </a:ext>
            </a:extLst>
          </p:cNvPr>
          <p:cNvSpPr/>
          <p:nvPr/>
        </p:nvSpPr>
        <p:spPr>
          <a:xfrm>
            <a:off x="4205868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234172-E89A-628D-3194-5EBE4D874D4E}"/>
              </a:ext>
            </a:extLst>
          </p:cNvPr>
          <p:cNvSpPr/>
          <p:nvPr/>
        </p:nvSpPr>
        <p:spPr>
          <a:xfrm>
            <a:off x="4205868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2B2E1BD-FDE5-5637-7452-4F3A4A42149F}"/>
              </a:ext>
            </a:extLst>
          </p:cNvPr>
          <p:cNvSpPr/>
          <p:nvPr/>
        </p:nvSpPr>
        <p:spPr>
          <a:xfrm>
            <a:off x="4205868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D3D1C43-CC21-30B1-624B-B97D04D6CBDE}"/>
              </a:ext>
            </a:extLst>
          </p:cNvPr>
          <p:cNvSpPr/>
          <p:nvPr/>
        </p:nvSpPr>
        <p:spPr>
          <a:xfrm>
            <a:off x="4205868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7373B65-9FBC-9A4B-ED09-410C257423F1}"/>
              </a:ext>
            </a:extLst>
          </p:cNvPr>
          <p:cNvSpPr/>
          <p:nvPr/>
        </p:nvSpPr>
        <p:spPr>
          <a:xfrm>
            <a:off x="4205868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E48CD16-3FAB-A610-D61B-3829D5363633}"/>
              </a:ext>
            </a:extLst>
          </p:cNvPr>
          <p:cNvSpPr/>
          <p:nvPr/>
        </p:nvSpPr>
        <p:spPr>
          <a:xfrm>
            <a:off x="4205868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115F070-F254-65FE-56F8-98789076077A}"/>
              </a:ext>
            </a:extLst>
          </p:cNvPr>
          <p:cNvSpPr/>
          <p:nvPr/>
        </p:nvSpPr>
        <p:spPr>
          <a:xfrm>
            <a:off x="4205868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D52C2D2-6CBF-7D2D-3214-6C89392C110D}"/>
              </a:ext>
            </a:extLst>
          </p:cNvPr>
          <p:cNvSpPr/>
          <p:nvPr/>
        </p:nvSpPr>
        <p:spPr>
          <a:xfrm>
            <a:off x="4205868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5901E55-99CC-548E-67F2-D8F8EA758A2D}"/>
              </a:ext>
            </a:extLst>
          </p:cNvPr>
          <p:cNvSpPr/>
          <p:nvPr/>
        </p:nvSpPr>
        <p:spPr>
          <a:xfrm>
            <a:off x="4205868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0E73CDA-874E-EE8B-2851-19DC3D6F30C9}"/>
              </a:ext>
            </a:extLst>
          </p:cNvPr>
          <p:cNvSpPr/>
          <p:nvPr/>
        </p:nvSpPr>
        <p:spPr>
          <a:xfrm>
            <a:off x="4205868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8C6D454-C032-A82B-9EFE-C23365BFE615}"/>
              </a:ext>
            </a:extLst>
          </p:cNvPr>
          <p:cNvSpPr/>
          <p:nvPr/>
        </p:nvSpPr>
        <p:spPr>
          <a:xfrm>
            <a:off x="4205868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D8CE18A-AECB-611C-579B-F2D3F5E20BA0}"/>
              </a:ext>
            </a:extLst>
          </p:cNvPr>
          <p:cNvSpPr/>
          <p:nvPr/>
        </p:nvSpPr>
        <p:spPr>
          <a:xfrm>
            <a:off x="4205868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7E74200-A580-BF9E-A947-C9B01AB4E8CC}"/>
              </a:ext>
            </a:extLst>
          </p:cNvPr>
          <p:cNvSpPr/>
          <p:nvPr/>
        </p:nvSpPr>
        <p:spPr>
          <a:xfrm>
            <a:off x="5483998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57F3FC5-C8CB-FE75-949A-CAC511796AA3}"/>
              </a:ext>
            </a:extLst>
          </p:cNvPr>
          <p:cNvSpPr/>
          <p:nvPr/>
        </p:nvSpPr>
        <p:spPr>
          <a:xfrm>
            <a:off x="5483999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Not Hidden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6E5DD3F-2D8E-FA53-1BB6-739F1FCFC6FC}"/>
              </a:ext>
            </a:extLst>
          </p:cNvPr>
          <p:cNvSpPr/>
          <p:nvPr/>
        </p:nvSpPr>
        <p:spPr>
          <a:xfrm>
            <a:off x="5483999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5BD4115-28EA-F013-5C37-5AF91D948179}"/>
              </a:ext>
            </a:extLst>
          </p:cNvPr>
          <p:cNvSpPr/>
          <p:nvPr/>
        </p:nvSpPr>
        <p:spPr>
          <a:xfrm>
            <a:off x="5483999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80FCFD-EDA9-0B6B-C540-900BC065E606}"/>
              </a:ext>
            </a:extLst>
          </p:cNvPr>
          <p:cNvSpPr/>
          <p:nvPr/>
        </p:nvSpPr>
        <p:spPr>
          <a:xfrm>
            <a:off x="5483999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1015167-D2CF-1299-3047-1BCF573E6178}"/>
              </a:ext>
            </a:extLst>
          </p:cNvPr>
          <p:cNvSpPr/>
          <p:nvPr/>
        </p:nvSpPr>
        <p:spPr>
          <a:xfrm>
            <a:off x="5483999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DC4509-514A-EDA6-C141-BFF546D9DAF7}"/>
              </a:ext>
            </a:extLst>
          </p:cNvPr>
          <p:cNvSpPr/>
          <p:nvPr/>
        </p:nvSpPr>
        <p:spPr>
          <a:xfrm>
            <a:off x="5483999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3436C71-E301-DA9A-CDA3-259A38388847}"/>
              </a:ext>
            </a:extLst>
          </p:cNvPr>
          <p:cNvSpPr/>
          <p:nvPr/>
        </p:nvSpPr>
        <p:spPr>
          <a:xfrm>
            <a:off x="5483999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4EA0E2-95F4-4AF2-5720-E89E40420680}"/>
              </a:ext>
            </a:extLst>
          </p:cNvPr>
          <p:cNvSpPr/>
          <p:nvPr/>
        </p:nvSpPr>
        <p:spPr>
          <a:xfrm>
            <a:off x="5483999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A99ADC-A3E3-FEF9-97D7-E4BD2A235AB9}"/>
              </a:ext>
            </a:extLst>
          </p:cNvPr>
          <p:cNvSpPr/>
          <p:nvPr/>
        </p:nvSpPr>
        <p:spPr>
          <a:xfrm>
            <a:off x="5483999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3C9D173-9429-C0D1-5D75-C69BDCAF8D4F}"/>
              </a:ext>
            </a:extLst>
          </p:cNvPr>
          <p:cNvSpPr/>
          <p:nvPr/>
        </p:nvSpPr>
        <p:spPr>
          <a:xfrm>
            <a:off x="5483999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AE76846-B2BF-E0D3-0C9E-554ACBB3F5EA}"/>
              </a:ext>
            </a:extLst>
          </p:cNvPr>
          <p:cNvSpPr/>
          <p:nvPr/>
        </p:nvSpPr>
        <p:spPr>
          <a:xfrm>
            <a:off x="5483999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7EA23DA-36B6-F66A-E47D-319A9E833963}"/>
              </a:ext>
            </a:extLst>
          </p:cNvPr>
          <p:cNvSpPr/>
          <p:nvPr/>
        </p:nvSpPr>
        <p:spPr>
          <a:xfrm>
            <a:off x="5483999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35D3B7C-5AEA-781F-603F-08A74FCCAC06}"/>
              </a:ext>
            </a:extLst>
          </p:cNvPr>
          <p:cNvSpPr/>
          <p:nvPr/>
        </p:nvSpPr>
        <p:spPr>
          <a:xfrm>
            <a:off x="5483999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328D4B-EBE8-03D6-4D33-8C385A787C92}"/>
              </a:ext>
            </a:extLst>
          </p:cNvPr>
          <p:cNvSpPr/>
          <p:nvPr/>
        </p:nvSpPr>
        <p:spPr>
          <a:xfrm>
            <a:off x="6762130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Hidden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A61BC31-21C4-0B29-5AE4-D151020D9C2E}"/>
              </a:ext>
            </a:extLst>
          </p:cNvPr>
          <p:cNvSpPr/>
          <p:nvPr/>
        </p:nvSpPr>
        <p:spPr>
          <a:xfrm>
            <a:off x="6762130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0F2303B-4652-F90E-3C96-54239E389537}"/>
              </a:ext>
            </a:extLst>
          </p:cNvPr>
          <p:cNvSpPr/>
          <p:nvPr/>
        </p:nvSpPr>
        <p:spPr>
          <a:xfrm>
            <a:off x="6762130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FC99957-3F21-C458-85AF-2139735F4046}"/>
              </a:ext>
            </a:extLst>
          </p:cNvPr>
          <p:cNvSpPr/>
          <p:nvPr/>
        </p:nvSpPr>
        <p:spPr>
          <a:xfrm>
            <a:off x="6762130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87BD61-1C30-B6D9-59A7-330A33EA1D45}"/>
              </a:ext>
            </a:extLst>
          </p:cNvPr>
          <p:cNvSpPr/>
          <p:nvPr/>
        </p:nvSpPr>
        <p:spPr>
          <a:xfrm>
            <a:off x="6762130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EB90F05-DB8D-C46F-C571-4E6E43D51E4A}"/>
              </a:ext>
            </a:extLst>
          </p:cNvPr>
          <p:cNvSpPr/>
          <p:nvPr/>
        </p:nvSpPr>
        <p:spPr>
          <a:xfrm>
            <a:off x="6762130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BDE6C0-F533-1215-5202-76165D75BEE1}"/>
              </a:ext>
            </a:extLst>
          </p:cNvPr>
          <p:cNvSpPr/>
          <p:nvPr/>
        </p:nvSpPr>
        <p:spPr>
          <a:xfrm>
            <a:off x="6762130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0BB5409-3513-969F-3F44-5F1B32CF1AB9}"/>
              </a:ext>
            </a:extLst>
          </p:cNvPr>
          <p:cNvSpPr/>
          <p:nvPr/>
        </p:nvSpPr>
        <p:spPr>
          <a:xfrm>
            <a:off x="6762130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8DA192-1E25-5911-2BF4-5AB263768C8A}"/>
              </a:ext>
            </a:extLst>
          </p:cNvPr>
          <p:cNvSpPr/>
          <p:nvPr/>
        </p:nvSpPr>
        <p:spPr>
          <a:xfrm>
            <a:off x="6762130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CD3BF72-E71A-DE6E-265D-9E9D9DFC8211}"/>
              </a:ext>
            </a:extLst>
          </p:cNvPr>
          <p:cNvSpPr/>
          <p:nvPr/>
        </p:nvSpPr>
        <p:spPr>
          <a:xfrm>
            <a:off x="6762130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B023DFB-1373-526B-210F-336B8108888B}"/>
              </a:ext>
            </a:extLst>
          </p:cNvPr>
          <p:cNvSpPr/>
          <p:nvPr/>
        </p:nvSpPr>
        <p:spPr>
          <a:xfrm>
            <a:off x="6762130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D04FCAA-F8B4-B4C8-433C-511E3E1B604D}"/>
              </a:ext>
            </a:extLst>
          </p:cNvPr>
          <p:cNvSpPr/>
          <p:nvPr/>
        </p:nvSpPr>
        <p:spPr>
          <a:xfrm>
            <a:off x="6762130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C097173-24EC-B7F7-F045-F98F45E6DED8}"/>
              </a:ext>
            </a:extLst>
          </p:cNvPr>
          <p:cNvSpPr/>
          <p:nvPr/>
        </p:nvSpPr>
        <p:spPr>
          <a:xfrm>
            <a:off x="6762130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5619FE3-A73E-59C8-2CEA-F4EBF84404DA}"/>
              </a:ext>
            </a:extLst>
          </p:cNvPr>
          <p:cNvSpPr/>
          <p:nvPr/>
        </p:nvSpPr>
        <p:spPr>
          <a:xfrm>
            <a:off x="8040261" y="1182542"/>
            <a:ext cx="1224000" cy="1074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>
                <a:latin typeface="Meiryo" panose="020B0604030504040204" pitchFamily="34" charset="-128"/>
                <a:ea typeface="Meiryo" panose="020B0604030504040204" pitchFamily="34" charset="-128"/>
              </a:rPr>
              <a:t>Time series data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9690D3B-633F-FF60-2B4A-DC425C8750C0}"/>
              </a:ext>
            </a:extLst>
          </p:cNvPr>
          <p:cNvSpPr/>
          <p:nvPr/>
        </p:nvSpPr>
        <p:spPr>
          <a:xfrm>
            <a:off x="8040261" y="226946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C3DC47F-96C6-C6FE-CF3A-C4F7FC9B51FA}"/>
              </a:ext>
            </a:extLst>
          </p:cNvPr>
          <p:cNvSpPr/>
          <p:nvPr/>
        </p:nvSpPr>
        <p:spPr>
          <a:xfrm>
            <a:off x="8040261" y="2572994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162EE9-122E-0BD7-BEFD-B642D7A9447F}"/>
              </a:ext>
            </a:extLst>
          </p:cNvPr>
          <p:cNvSpPr/>
          <p:nvPr/>
        </p:nvSpPr>
        <p:spPr>
          <a:xfrm>
            <a:off x="8040261" y="2876527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428273C-C29A-0636-D3BD-C63D415A4F79}"/>
              </a:ext>
            </a:extLst>
          </p:cNvPr>
          <p:cNvSpPr/>
          <p:nvPr/>
        </p:nvSpPr>
        <p:spPr>
          <a:xfrm>
            <a:off x="8040261" y="3180060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078DA66-03EC-EDE1-185F-510FD26859BC}"/>
              </a:ext>
            </a:extLst>
          </p:cNvPr>
          <p:cNvSpPr/>
          <p:nvPr/>
        </p:nvSpPr>
        <p:spPr>
          <a:xfrm>
            <a:off x="8040261" y="348359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93A08ED-BFA4-F0B0-E694-7DC6EC35701D}"/>
              </a:ext>
            </a:extLst>
          </p:cNvPr>
          <p:cNvSpPr/>
          <p:nvPr/>
        </p:nvSpPr>
        <p:spPr>
          <a:xfrm>
            <a:off x="8040261" y="3787126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30CC3C9-80B4-392D-02E5-2AB800A7E02D}"/>
              </a:ext>
            </a:extLst>
          </p:cNvPr>
          <p:cNvSpPr/>
          <p:nvPr/>
        </p:nvSpPr>
        <p:spPr>
          <a:xfrm>
            <a:off x="8040261" y="4090659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6C25A26-E3FE-2E92-0A41-8359E58ECB79}"/>
              </a:ext>
            </a:extLst>
          </p:cNvPr>
          <p:cNvSpPr/>
          <p:nvPr/>
        </p:nvSpPr>
        <p:spPr>
          <a:xfrm>
            <a:off x="8040261" y="4394192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4F47056-429B-15CF-40B9-AB9C6AE3C85B}"/>
              </a:ext>
            </a:extLst>
          </p:cNvPr>
          <p:cNvSpPr/>
          <p:nvPr/>
        </p:nvSpPr>
        <p:spPr>
          <a:xfrm>
            <a:off x="8040261" y="4697725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A014D18-BA6F-58CE-CF54-26F04AE4B3E7}"/>
              </a:ext>
            </a:extLst>
          </p:cNvPr>
          <p:cNvSpPr/>
          <p:nvPr/>
        </p:nvSpPr>
        <p:spPr>
          <a:xfrm>
            <a:off x="8040261" y="500125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806D046-1910-5DFD-62CA-04171372F3BB}"/>
              </a:ext>
            </a:extLst>
          </p:cNvPr>
          <p:cNvSpPr/>
          <p:nvPr/>
        </p:nvSpPr>
        <p:spPr>
          <a:xfrm>
            <a:off x="8040261" y="5304791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09F7AA3-71C6-7EE1-2B61-1F0477F1ABC2}"/>
              </a:ext>
            </a:extLst>
          </p:cNvPr>
          <p:cNvSpPr/>
          <p:nvPr/>
        </p:nvSpPr>
        <p:spPr>
          <a:xfrm>
            <a:off x="8040261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01A7F08-EEE9-6430-45C4-26B990C69C30}"/>
              </a:ext>
            </a:extLst>
          </p:cNvPr>
          <p:cNvSpPr/>
          <p:nvPr/>
        </p:nvSpPr>
        <p:spPr>
          <a:xfrm>
            <a:off x="10596525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Data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64080A-7EF6-9E40-265B-7D18DB850623}"/>
              </a:ext>
            </a:extLst>
          </p:cNvPr>
          <p:cNvSpPr/>
          <p:nvPr/>
        </p:nvSpPr>
        <p:spPr>
          <a:xfrm>
            <a:off x="10596525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450A3BC-46E1-D74E-8A1C-699E54F20694}"/>
              </a:ext>
            </a:extLst>
          </p:cNvPr>
          <p:cNvSpPr/>
          <p:nvPr/>
        </p:nvSpPr>
        <p:spPr>
          <a:xfrm>
            <a:off x="10596525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B7B7183-28CD-5950-A1C6-3CBED958431F}"/>
              </a:ext>
            </a:extLst>
          </p:cNvPr>
          <p:cNvSpPr/>
          <p:nvPr/>
        </p:nvSpPr>
        <p:spPr>
          <a:xfrm>
            <a:off x="10596525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11ACE00-FAF1-A13A-A89D-7A59BEF03CED}"/>
              </a:ext>
            </a:extLst>
          </p:cNvPr>
          <p:cNvSpPr/>
          <p:nvPr/>
        </p:nvSpPr>
        <p:spPr>
          <a:xfrm>
            <a:off x="10596525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5DB462C-9C70-7003-550E-1FDC26C1EF2F}"/>
              </a:ext>
            </a:extLst>
          </p:cNvPr>
          <p:cNvSpPr/>
          <p:nvPr/>
        </p:nvSpPr>
        <p:spPr>
          <a:xfrm>
            <a:off x="10596525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Partially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0BF5F1FA-FECB-679E-F320-7E34F9CDA67C}"/>
              </a:ext>
            </a:extLst>
          </p:cNvPr>
          <p:cNvSpPr/>
          <p:nvPr/>
        </p:nvSpPr>
        <p:spPr>
          <a:xfrm>
            <a:off x="10596525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D6BDDF-24E4-9AA1-F513-3B7302BEF9B2}"/>
              </a:ext>
            </a:extLst>
          </p:cNvPr>
          <p:cNvSpPr/>
          <p:nvPr/>
        </p:nvSpPr>
        <p:spPr>
          <a:xfrm>
            <a:off x="10596525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C9FC569-BF31-A44C-AB90-C3EB206B9288}"/>
              </a:ext>
            </a:extLst>
          </p:cNvPr>
          <p:cNvSpPr/>
          <p:nvPr/>
        </p:nvSpPr>
        <p:spPr>
          <a:xfrm>
            <a:off x="10596525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ED07CE4-F3EA-D90A-314A-676415644C55}"/>
              </a:ext>
            </a:extLst>
          </p:cNvPr>
          <p:cNvSpPr/>
          <p:nvPr/>
        </p:nvSpPr>
        <p:spPr>
          <a:xfrm>
            <a:off x="10596525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667D160-99CB-343D-D567-B7F5782A0119}"/>
              </a:ext>
            </a:extLst>
          </p:cNvPr>
          <p:cNvSpPr/>
          <p:nvPr/>
        </p:nvSpPr>
        <p:spPr>
          <a:xfrm>
            <a:off x="10596525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CBD746C-B75A-6649-A77F-8758C0A64112}"/>
              </a:ext>
            </a:extLst>
          </p:cNvPr>
          <p:cNvSpPr/>
          <p:nvPr/>
        </p:nvSpPr>
        <p:spPr>
          <a:xfrm>
            <a:off x="10596525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05D9D23-8A36-3C44-E439-9E3BA0A970F7}"/>
              </a:ext>
            </a:extLst>
          </p:cNvPr>
          <p:cNvSpPr/>
          <p:nvPr/>
        </p:nvSpPr>
        <p:spPr>
          <a:xfrm>
            <a:off x="10596525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E1117F5-C6D4-E2D5-A25A-BD2D51D8CC2E}"/>
              </a:ext>
            </a:extLst>
          </p:cNvPr>
          <p:cNvSpPr/>
          <p:nvPr/>
        </p:nvSpPr>
        <p:spPr>
          <a:xfrm>
            <a:off x="9318391" y="1182541"/>
            <a:ext cx="2502133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latin typeface="Meiryo" panose="020B0604030504040204" pitchFamily="34" charset="-128"/>
                <a:ea typeface="Meiryo" panose="020B0604030504040204" pitchFamily="34" charset="-128"/>
              </a:rPr>
              <a:t>Can this be used to create synthetic BLE packets?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AA66D78-D0A3-1C10-17EC-7710D14A8860}"/>
              </a:ext>
            </a:extLst>
          </p:cNvPr>
          <p:cNvSpPr/>
          <p:nvPr/>
        </p:nvSpPr>
        <p:spPr>
          <a:xfrm>
            <a:off x="9318392" y="1747460"/>
            <a:ext cx="1224000" cy="5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600"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21862D32-C060-6283-B024-38A5A6B348AB}"/>
              </a:ext>
            </a:extLst>
          </p:cNvPr>
          <p:cNvSpPr/>
          <p:nvPr/>
        </p:nvSpPr>
        <p:spPr>
          <a:xfrm>
            <a:off x="9318392" y="227053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5172060E-04D9-21E5-2269-50B7A403E16A}"/>
              </a:ext>
            </a:extLst>
          </p:cNvPr>
          <p:cNvSpPr/>
          <p:nvPr/>
        </p:nvSpPr>
        <p:spPr>
          <a:xfrm>
            <a:off x="9318392" y="257397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56A25AB-7D80-D342-B1C3-1B2751A82D42}"/>
              </a:ext>
            </a:extLst>
          </p:cNvPr>
          <p:cNvSpPr/>
          <p:nvPr/>
        </p:nvSpPr>
        <p:spPr>
          <a:xfrm>
            <a:off x="9318392" y="287740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E357D7A-B24B-82D2-5E1E-E66646ACD8FD}"/>
              </a:ext>
            </a:extLst>
          </p:cNvPr>
          <p:cNvSpPr/>
          <p:nvPr/>
        </p:nvSpPr>
        <p:spPr>
          <a:xfrm>
            <a:off x="9318392" y="318084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F7C7805-3E7A-F205-CD47-BD39C9F77BE1}"/>
              </a:ext>
            </a:extLst>
          </p:cNvPr>
          <p:cNvSpPr/>
          <p:nvPr/>
        </p:nvSpPr>
        <p:spPr>
          <a:xfrm>
            <a:off x="9318392" y="348427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8E1D35-C260-AACA-FF7E-6A2E53B21304}"/>
              </a:ext>
            </a:extLst>
          </p:cNvPr>
          <p:cNvSpPr/>
          <p:nvPr/>
        </p:nvSpPr>
        <p:spPr>
          <a:xfrm>
            <a:off x="9318392" y="378771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2AD8201-F4B1-C2EB-EA60-77597C44AADA}"/>
              </a:ext>
            </a:extLst>
          </p:cNvPr>
          <p:cNvSpPr/>
          <p:nvPr/>
        </p:nvSpPr>
        <p:spPr>
          <a:xfrm>
            <a:off x="9318392" y="409114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EE12416-1701-78A0-032C-0A891BFE6752}"/>
              </a:ext>
            </a:extLst>
          </p:cNvPr>
          <p:cNvSpPr/>
          <p:nvPr/>
        </p:nvSpPr>
        <p:spPr>
          <a:xfrm>
            <a:off x="9318392" y="439458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2AFD524C-CE17-AA1B-BBEC-B80750076C57}"/>
              </a:ext>
            </a:extLst>
          </p:cNvPr>
          <p:cNvSpPr/>
          <p:nvPr/>
        </p:nvSpPr>
        <p:spPr>
          <a:xfrm>
            <a:off x="9318392" y="469801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F815326E-F740-5D5A-0939-808C40BE19EB}"/>
              </a:ext>
            </a:extLst>
          </p:cNvPr>
          <p:cNvSpPr/>
          <p:nvPr/>
        </p:nvSpPr>
        <p:spPr>
          <a:xfrm>
            <a:off x="9318392" y="5001453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A32C2E1-F924-F919-528F-B24F16513B6B}"/>
              </a:ext>
            </a:extLst>
          </p:cNvPr>
          <p:cNvSpPr/>
          <p:nvPr/>
        </p:nvSpPr>
        <p:spPr>
          <a:xfrm>
            <a:off x="9318392" y="5304888"/>
            <a:ext cx="1224000" cy="29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1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91E62101-1B66-3B83-0CC6-826839C89258}"/>
              </a:ext>
            </a:extLst>
          </p:cNvPr>
          <p:cNvSpPr/>
          <p:nvPr/>
        </p:nvSpPr>
        <p:spPr>
          <a:xfrm>
            <a:off x="9318392" y="5608320"/>
            <a:ext cx="1224000" cy="521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Yes</a:t>
            </a: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59CCBA31-F3DC-4646-5654-A04E2A68D890}"/>
              </a:ext>
            </a:extLst>
          </p:cNvPr>
          <p:cNvCxnSpPr>
            <a:cxnSpLocks/>
          </p:cNvCxnSpPr>
          <p:nvPr/>
        </p:nvCxnSpPr>
        <p:spPr>
          <a:xfrm>
            <a:off x="371475" y="257189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4E92B34-A70B-895C-5697-E3F737732623}"/>
              </a:ext>
            </a:extLst>
          </p:cNvPr>
          <p:cNvCxnSpPr>
            <a:cxnSpLocks/>
          </p:cNvCxnSpPr>
          <p:nvPr/>
        </p:nvCxnSpPr>
        <p:spPr>
          <a:xfrm>
            <a:off x="371475" y="287432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57097C5-B73D-6461-86E2-A7AAAB24127C}"/>
              </a:ext>
            </a:extLst>
          </p:cNvPr>
          <p:cNvCxnSpPr>
            <a:cxnSpLocks/>
          </p:cNvCxnSpPr>
          <p:nvPr/>
        </p:nvCxnSpPr>
        <p:spPr>
          <a:xfrm>
            <a:off x="371475" y="317675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AFCED91-76FB-3465-39A3-B06483FB6FD3}"/>
              </a:ext>
            </a:extLst>
          </p:cNvPr>
          <p:cNvCxnSpPr>
            <a:cxnSpLocks/>
          </p:cNvCxnSpPr>
          <p:nvPr/>
        </p:nvCxnSpPr>
        <p:spPr>
          <a:xfrm>
            <a:off x="371475" y="347918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DBD5CBC6-764C-9DB7-2978-5A738D409D51}"/>
              </a:ext>
            </a:extLst>
          </p:cNvPr>
          <p:cNvCxnSpPr>
            <a:cxnSpLocks/>
          </p:cNvCxnSpPr>
          <p:nvPr/>
        </p:nvCxnSpPr>
        <p:spPr>
          <a:xfrm>
            <a:off x="371475" y="378162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BE14B11-22AB-97EF-6D9D-A5FB3FC4A82C}"/>
              </a:ext>
            </a:extLst>
          </p:cNvPr>
          <p:cNvCxnSpPr>
            <a:cxnSpLocks/>
          </p:cNvCxnSpPr>
          <p:nvPr/>
        </p:nvCxnSpPr>
        <p:spPr>
          <a:xfrm>
            <a:off x="371475" y="408405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3C1A799F-27DB-4FCC-0F08-038669FBB34F}"/>
              </a:ext>
            </a:extLst>
          </p:cNvPr>
          <p:cNvCxnSpPr>
            <a:cxnSpLocks/>
          </p:cNvCxnSpPr>
          <p:nvPr/>
        </p:nvCxnSpPr>
        <p:spPr>
          <a:xfrm>
            <a:off x="371475" y="4386484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30837F3E-0C68-71F0-27E3-D335181EC2B2}"/>
              </a:ext>
            </a:extLst>
          </p:cNvPr>
          <p:cNvCxnSpPr>
            <a:cxnSpLocks/>
          </p:cNvCxnSpPr>
          <p:nvPr/>
        </p:nvCxnSpPr>
        <p:spPr>
          <a:xfrm>
            <a:off x="371475" y="4688916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5F308F4-E1E3-941D-1DF4-438FEF0780BE}"/>
              </a:ext>
            </a:extLst>
          </p:cNvPr>
          <p:cNvCxnSpPr>
            <a:cxnSpLocks/>
          </p:cNvCxnSpPr>
          <p:nvPr/>
        </p:nvCxnSpPr>
        <p:spPr>
          <a:xfrm>
            <a:off x="371475" y="4991348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AA3A4189-5B29-15D8-D3C2-9A594BD84EA4}"/>
              </a:ext>
            </a:extLst>
          </p:cNvPr>
          <p:cNvCxnSpPr>
            <a:cxnSpLocks/>
          </p:cNvCxnSpPr>
          <p:nvPr/>
        </p:nvCxnSpPr>
        <p:spPr>
          <a:xfrm>
            <a:off x="371475" y="5293780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290D8692-B480-F5E0-1D51-14D5B4A028D7}"/>
              </a:ext>
            </a:extLst>
          </p:cNvPr>
          <p:cNvCxnSpPr>
            <a:cxnSpLocks/>
          </p:cNvCxnSpPr>
          <p:nvPr/>
        </p:nvCxnSpPr>
        <p:spPr>
          <a:xfrm>
            <a:off x="371475" y="5596212"/>
            <a:ext cx="11449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8DE6582B-6272-690D-CD84-529BE1D16962}"/>
              </a:ext>
            </a:extLst>
          </p:cNvPr>
          <p:cNvSpPr/>
          <p:nvPr/>
        </p:nvSpPr>
        <p:spPr>
          <a:xfrm>
            <a:off x="371475" y="5596212"/>
            <a:ext cx="11449050" cy="5331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31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3F04-D956-8B99-F668-D5CF4A6E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70F68F-43D8-DF4E-DB8A-E386C41A9CAA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1C0CAF77-90CE-3C3F-8F27-2CD443FE3D06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77D0B306-6AAE-C34B-25A8-40C0C149492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CB0C39-6FF0-90F7-23A8-1F60D91BBA59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EDA1F-0627-518B-F9C8-DB66CF37EDD6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BB4E2-B914-3927-585C-3E9DD1B74FA2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6F924C-E534-C49D-C6F1-3CC55F1FC1ED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B79A2-22E9-6A83-513A-41AE6F5253EA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99C0F-1C07-EBF4-6A58-4043571FB11F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959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85C82-81B3-A18F-006F-F210259950D0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2" y="1383437"/>
            <a:chExt cx="1307838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2" y="138343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2" y="228398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Introduction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2" y="318452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Background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2" y="408507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Design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F506F5-6B4D-D829-3D36-F3F255AF8666}"/>
                </a:ext>
              </a:extLst>
            </p:cNvPr>
            <p:cNvSpPr txBox="1"/>
            <p:nvPr/>
          </p:nvSpPr>
          <p:spPr>
            <a:xfrm>
              <a:off x="4788162" y="4985617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Implementation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2" y="5886162"/>
              <a:ext cx="1307838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What I will do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/>
              <a:t>Method Selection</a:t>
            </a:r>
            <a:endParaRPr kumimoji="1" lang="ja-JP" altLang="en-US" dirty="0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302F964F-53BA-4C6A-C7AC-4C4F9DC5B81D}"/>
              </a:ext>
            </a:extLst>
          </p:cNvPr>
          <p:cNvSpPr/>
          <p:nvPr/>
        </p:nvSpPr>
        <p:spPr>
          <a:xfrm>
            <a:off x="371475" y="1160463"/>
            <a:ext cx="3780000" cy="4968874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四角形: 角を丸くする 32">
            <a:extLst>
              <a:ext uri="{FF2B5EF4-FFF2-40B4-BE49-F238E27FC236}">
                <a16:creationId xmlns:a16="http://schemas.microsoft.com/office/drawing/2014/main" id="{5D57D4DF-F271-33A1-6F2E-B83AB258C277}"/>
              </a:ext>
            </a:extLst>
          </p:cNvPr>
          <p:cNvSpPr/>
          <p:nvPr/>
        </p:nvSpPr>
        <p:spPr>
          <a:xfrm>
            <a:off x="488022" y="1377453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33">
            <a:extLst>
              <a:ext uri="{FF2B5EF4-FFF2-40B4-BE49-F238E27FC236}">
                <a16:creationId xmlns:a16="http://schemas.microsoft.com/office/drawing/2014/main" id="{4067AB46-268A-87F3-BBA8-2A4907C58F55}"/>
              </a:ext>
            </a:extLst>
          </p:cNvPr>
          <p:cNvCxnSpPr/>
          <p:nvPr/>
        </p:nvCxnSpPr>
        <p:spPr>
          <a:xfrm>
            <a:off x="683555" y="2054088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22">
            <a:extLst>
              <a:ext uri="{FF2B5EF4-FFF2-40B4-BE49-F238E27FC236}">
                <a16:creationId xmlns:a16="http://schemas.microsoft.com/office/drawing/2014/main" id="{3E20EEB1-B9DF-F1BB-8312-B4B066F72D5B}"/>
              </a:ext>
            </a:extLst>
          </p:cNvPr>
          <p:cNvSpPr/>
          <p:nvPr/>
        </p:nvSpPr>
        <p:spPr>
          <a:xfrm>
            <a:off x="683711" y="146939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45">
            <a:extLst>
              <a:ext uri="{FF2B5EF4-FFF2-40B4-BE49-F238E27FC236}">
                <a16:creationId xmlns:a16="http://schemas.microsoft.com/office/drawing/2014/main" id="{F2B485E9-1653-E1FB-DF1C-2912BA43C119}"/>
              </a:ext>
            </a:extLst>
          </p:cNvPr>
          <p:cNvSpPr/>
          <p:nvPr/>
        </p:nvSpPr>
        <p:spPr>
          <a:xfrm>
            <a:off x="4206000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四角形: 角を丸くする 47">
            <a:extLst>
              <a:ext uri="{FF2B5EF4-FFF2-40B4-BE49-F238E27FC236}">
                <a16:creationId xmlns:a16="http://schemas.microsoft.com/office/drawing/2014/main" id="{56DE6605-64E0-4782-E454-3E1882222C44}"/>
              </a:ext>
            </a:extLst>
          </p:cNvPr>
          <p:cNvSpPr/>
          <p:nvPr/>
        </p:nvSpPr>
        <p:spPr>
          <a:xfrm>
            <a:off x="4322547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CC1449F9-9CEA-8FE4-D998-5CBF7B9E08F9}"/>
              </a:ext>
            </a:extLst>
          </p:cNvPr>
          <p:cNvCxnSpPr/>
          <p:nvPr/>
        </p:nvCxnSpPr>
        <p:spPr>
          <a:xfrm>
            <a:off x="4518080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63AC9D52-5C26-0202-F5A7-FCA1A59FCBD1}"/>
              </a:ext>
            </a:extLst>
          </p:cNvPr>
          <p:cNvSpPr/>
          <p:nvPr/>
        </p:nvSpPr>
        <p:spPr>
          <a:xfrm>
            <a:off x="4518236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正方形/長方形 38">
            <a:extLst>
              <a:ext uri="{FF2B5EF4-FFF2-40B4-BE49-F238E27FC236}">
                <a16:creationId xmlns:a16="http://schemas.microsoft.com/office/drawing/2014/main" id="{C44291E2-1DDD-CA48-4DEC-DB74696C9631}"/>
              </a:ext>
            </a:extLst>
          </p:cNvPr>
          <p:cNvSpPr/>
          <p:nvPr/>
        </p:nvSpPr>
        <p:spPr>
          <a:xfrm>
            <a:off x="8040525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四角形: 角を丸くする 40">
            <a:extLst>
              <a:ext uri="{FF2B5EF4-FFF2-40B4-BE49-F238E27FC236}">
                <a16:creationId xmlns:a16="http://schemas.microsoft.com/office/drawing/2014/main" id="{C5AE3F03-3620-1BA5-CBD4-2626A069226B}"/>
              </a:ext>
            </a:extLst>
          </p:cNvPr>
          <p:cNvSpPr/>
          <p:nvPr/>
        </p:nvSpPr>
        <p:spPr>
          <a:xfrm>
            <a:off x="8157072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" name="直線コネクタ 41">
            <a:extLst>
              <a:ext uri="{FF2B5EF4-FFF2-40B4-BE49-F238E27FC236}">
                <a16:creationId xmlns:a16="http://schemas.microsoft.com/office/drawing/2014/main" id="{2DBC53D2-A94D-2F8B-304E-F63BFBD21E75}"/>
              </a:ext>
            </a:extLst>
          </p:cNvPr>
          <p:cNvCxnSpPr/>
          <p:nvPr/>
        </p:nvCxnSpPr>
        <p:spPr>
          <a:xfrm>
            <a:off x="8352605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2">
            <a:extLst>
              <a:ext uri="{FF2B5EF4-FFF2-40B4-BE49-F238E27FC236}">
                <a16:creationId xmlns:a16="http://schemas.microsoft.com/office/drawing/2014/main" id="{F529451A-0E3E-CB1A-4B2A-11AE00391078}"/>
              </a:ext>
            </a:extLst>
          </p:cNvPr>
          <p:cNvSpPr/>
          <p:nvPr/>
        </p:nvSpPr>
        <p:spPr>
          <a:xfrm>
            <a:off x="8352761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35">
            <a:extLst>
              <a:ext uri="{FF2B5EF4-FFF2-40B4-BE49-F238E27FC236}">
                <a16:creationId xmlns:a16="http://schemas.microsoft.com/office/drawing/2014/main" id="{3C395366-D262-C694-860E-695FDCB8C285}"/>
              </a:ext>
            </a:extLst>
          </p:cNvPr>
          <p:cNvSpPr txBox="1"/>
          <p:nvPr/>
        </p:nvSpPr>
        <p:spPr>
          <a:xfrm>
            <a:off x="488022" y="2039766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time-series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structured data</a:t>
            </a:r>
          </a:p>
          <a:p>
            <a:pPr marL="139700">
              <a:buClr>
                <a:schemeClr val="accent1"/>
              </a:buClr>
              <a:defRPr/>
            </a:pP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35">
            <a:extLst>
              <a:ext uri="{FF2B5EF4-FFF2-40B4-BE49-F238E27FC236}">
                <a16:creationId xmlns:a16="http://schemas.microsoft.com/office/drawing/2014/main" id="{05CA0C02-23DD-BF05-BCEB-3CD9AAE9DC2B}"/>
              </a:ext>
            </a:extLst>
          </p:cNvPr>
          <p:cNvSpPr txBox="1"/>
          <p:nvPr/>
        </p:nvSpPr>
        <p:spPr>
          <a:xfrm>
            <a:off x="4322391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complex structured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when interested in the underlying states of the data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テキスト ボックス 35">
            <a:extLst>
              <a:ext uri="{FF2B5EF4-FFF2-40B4-BE49-F238E27FC236}">
                <a16:creationId xmlns:a16="http://schemas.microsoft.com/office/drawing/2014/main" id="{FC4F7FAD-8708-B4D0-FD2B-CBE276C5F353}"/>
              </a:ext>
            </a:extLst>
          </p:cNvPr>
          <p:cNvSpPr txBox="1"/>
          <p:nvPr/>
        </p:nvSpPr>
        <p:spPr>
          <a:xfrm>
            <a:off x="8157072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Ensuring data diversity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suitable for structured data</a:t>
            </a:r>
          </a:p>
        </p:txBody>
      </p:sp>
      <p:grpSp>
        <p:nvGrpSpPr>
          <p:cNvPr id="29" name="グループ化 17">
            <a:extLst>
              <a:ext uri="{FF2B5EF4-FFF2-40B4-BE49-F238E27FC236}">
                <a16:creationId xmlns:a16="http://schemas.microsoft.com/office/drawing/2014/main" id="{288B387C-604C-5C3F-8D31-DB004F6F81A7}"/>
              </a:ext>
            </a:extLst>
          </p:cNvPr>
          <p:cNvGrpSpPr/>
          <p:nvPr/>
        </p:nvGrpSpPr>
        <p:grpSpPr>
          <a:xfrm>
            <a:off x="906891" y="4145581"/>
            <a:ext cx="2902126" cy="324000"/>
            <a:chOff x="906891" y="3952735"/>
            <a:chExt cx="2902126" cy="324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31B7190A-4419-72CF-B3A4-63D0EE7EF3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16">
              <a:extLst>
                <a:ext uri="{FF2B5EF4-FFF2-40B4-BE49-F238E27FC236}">
                  <a16:creationId xmlns:a16="http://schemas.microsoft.com/office/drawing/2014/main" id="{3CBDC2D9-01A1-2EDE-49C8-3CAD14FAAAA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B22DD273-2DCA-0EFD-4726-998BF6BE707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7CFA683-E4BF-2FBB-EE87-FE0A4BEE82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4" name="グループ化 18">
            <a:extLst>
              <a:ext uri="{FF2B5EF4-FFF2-40B4-BE49-F238E27FC236}">
                <a16:creationId xmlns:a16="http://schemas.microsoft.com/office/drawing/2014/main" id="{306856DD-CC0B-A2CF-59AD-B7667D8ADCC3}"/>
              </a:ext>
            </a:extLst>
          </p:cNvPr>
          <p:cNvGrpSpPr/>
          <p:nvPr/>
        </p:nvGrpSpPr>
        <p:grpSpPr>
          <a:xfrm>
            <a:off x="4644938" y="4145581"/>
            <a:ext cx="2902126" cy="324000"/>
            <a:chOff x="906891" y="3952735"/>
            <a:chExt cx="2902126" cy="324000"/>
          </a:xfrm>
        </p:grpSpPr>
        <p:cxnSp>
          <p:nvCxnSpPr>
            <p:cNvPr id="35" name="直線コネクタ 125">
              <a:extLst>
                <a:ext uri="{FF2B5EF4-FFF2-40B4-BE49-F238E27FC236}">
                  <a16:creationId xmlns:a16="http://schemas.microsoft.com/office/drawing/2014/main" id="{3FFB9B84-652B-4BDB-B90A-8329D8857D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20">
              <a:extLst>
                <a:ext uri="{FF2B5EF4-FFF2-40B4-BE49-F238E27FC236}">
                  <a16:creationId xmlns:a16="http://schemas.microsoft.com/office/drawing/2014/main" id="{1465CC16-6029-0C65-A256-77A46E2072FB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7" name="円/楕円 126">
                <a:extLst>
                  <a:ext uri="{FF2B5EF4-FFF2-40B4-BE49-F238E27FC236}">
                    <a16:creationId xmlns:a16="http://schemas.microsoft.com/office/drawing/2014/main" id="{BEBA1C49-CC44-3881-12D2-5112E19126A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4782E7AD-32BD-FBB8-4A98-9C6DA5C764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9" name="グループ化 23">
            <a:extLst>
              <a:ext uri="{FF2B5EF4-FFF2-40B4-BE49-F238E27FC236}">
                <a16:creationId xmlns:a16="http://schemas.microsoft.com/office/drawing/2014/main" id="{A07528E0-AB03-06FE-19A9-1192DDF99663}"/>
              </a:ext>
            </a:extLst>
          </p:cNvPr>
          <p:cNvGrpSpPr/>
          <p:nvPr/>
        </p:nvGrpSpPr>
        <p:grpSpPr>
          <a:xfrm>
            <a:off x="8382984" y="4145581"/>
            <a:ext cx="2902126" cy="324000"/>
            <a:chOff x="906891" y="3952735"/>
            <a:chExt cx="2902126" cy="324000"/>
          </a:xfrm>
        </p:grpSpPr>
        <p:cxnSp>
          <p:nvCxnSpPr>
            <p:cNvPr id="40" name="直線コネクタ 125">
              <a:extLst>
                <a:ext uri="{FF2B5EF4-FFF2-40B4-BE49-F238E27FC236}">
                  <a16:creationId xmlns:a16="http://schemas.microsoft.com/office/drawing/2014/main" id="{03B69E4D-708C-C769-352F-40C0BB03C2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25">
              <a:extLst>
                <a:ext uri="{FF2B5EF4-FFF2-40B4-BE49-F238E27FC236}">
                  <a16:creationId xmlns:a16="http://schemas.microsoft.com/office/drawing/2014/main" id="{1E7C74E0-0C74-47D5-D9AB-6A83DFAA8F2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42" name="円/楕円 126">
                <a:extLst>
                  <a:ext uri="{FF2B5EF4-FFF2-40B4-BE49-F238E27FC236}">
                    <a16:creationId xmlns:a16="http://schemas.microsoft.com/office/drawing/2014/main" id="{2EE94511-AEB3-41B5-BF68-18412775E56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4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0461E582-9942-8D90-7244-E9D8173DAF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sp>
        <p:nvSpPr>
          <p:cNvPr id="45" name="テキスト ボックス 35">
            <a:extLst>
              <a:ext uri="{FF2B5EF4-FFF2-40B4-BE49-F238E27FC236}">
                <a16:creationId xmlns:a16="http://schemas.microsoft.com/office/drawing/2014/main" id="{C5868ACB-8A55-F263-C3AA-3D59041F9129}"/>
              </a:ext>
            </a:extLst>
          </p:cNvPr>
          <p:cNvSpPr txBox="1"/>
          <p:nvPr/>
        </p:nvSpPr>
        <p:spPr>
          <a:xfrm>
            <a:off x="48802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packet data is time-series and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35">
            <a:extLst>
              <a:ext uri="{FF2B5EF4-FFF2-40B4-BE49-F238E27FC236}">
                <a16:creationId xmlns:a16="http://schemas.microsoft.com/office/drawing/2014/main" id="{2366B791-6130-027C-F17D-007FF9DA42C7}"/>
              </a:ext>
            </a:extLst>
          </p:cNvPr>
          <p:cNvSpPr txBox="1"/>
          <p:nvPr/>
        </p:nvSpPr>
        <p:spPr>
          <a:xfrm>
            <a:off x="4360097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main goal is to generate synthetic data, not investigate hidden states.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35">
            <a:extLst>
              <a:ext uri="{FF2B5EF4-FFF2-40B4-BE49-F238E27FC236}">
                <a16:creationId xmlns:a16="http://schemas.microsoft.com/office/drawing/2014/main" id="{2A9117D3-F058-6A47-3029-AAE16BDD6251}"/>
              </a:ext>
            </a:extLst>
          </p:cNvPr>
          <p:cNvSpPr txBox="1"/>
          <p:nvPr/>
        </p:nvSpPr>
        <p:spPr>
          <a:xfrm>
            <a:off x="815707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36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E520-391A-E208-562D-3372777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D0305-5662-88CD-0101-F9AD9F9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Data Selection</a:t>
            </a:r>
            <a:endParaRPr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3A0CE-DCE8-AA54-A084-A378605F118D}"/>
              </a:ext>
            </a:extLst>
          </p:cNvPr>
          <p:cNvSpPr txBox="1"/>
          <p:nvPr/>
        </p:nvSpPr>
        <p:spPr>
          <a:xfrm>
            <a:off x="714375" y="1276350"/>
            <a:ext cx="762000" cy="13335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86FFC3A-F952-474B-9EB4-91D5C80D2A16}"/>
              </a:ext>
            </a:extLst>
          </p:cNvPr>
          <p:cNvSpPr/>
          <p:nvPr/>
        </p:nvSpPr>
        <p:spPr>
          <a:xfrm>
            <a:off x="371475" y="2008878"/>
            <a:ext cx="8533901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SmartTag (nearby)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E9B312-C384-BDAC-8A89-6C0BE80CF645}"/>
              </a:ext>
            </a:extLst>
          </p:cNvPr>
          <p:cNvSpPr/>
          <p:nvPr/>
        </p:nvSpPr>
        <p:spPr>
          <a:xfrm>
            <a:off x="371475" y="1175998"/>
            <a:ext cx="11449048" cy="65443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Preprocessed SmartTag (nearby)</a:t>
            </a:r>
            <a:endPara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92193F-D91A-D51F-54E7-C003DBF0457A}"/>
              </a:ext>
            </a:extLst>
          </p:cNvPr>
          <p:cNvSpPr/>
          <p:nvPr/>
        </p:nvSpPr>
        <p:spPr>
          <a:xfrm>
            <a:off x="9116923" y="2008878"/>
            <a:ext cx="2703600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Preprocessed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CA2ADE26-91E3-7496-87CC-98A2AB824E60}"/>
              </a:ext>
            </a:extLst>
          </p:cNvPr>
          <p:cNvGrpSpPr/>
          <p:nvPr/>
        </p:nvGrpSpPr>
        <p:grpSpPr>
          <a:xfrm>
            <a:off x="753446" y="2982132"/>
            <a:ext cx="2045440" cy="2045440"/>
            <a:chOff x="2650454" y="3608624"/>
            <a:chExt cx="1563550" cy="1563550"/>
          </a:xfrm>
        </p:grpSpPr>
        <p:sp>
          <p:nvSpPr>
            <p:cNvPr id="27" name="円/楕円 42">
              <a:extLst>
                <a:ext uri="{FF2B5EF4-FFF2-40B4-BE49-F238E27FC236}">
                  <a16:creationId xmlns:a16="http://schemas.microsoft.com/office/drawing/2014/main" id="{1A282B4C-42D7-B720-2F23-95C658A57A54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28" name="グラフィックス 22" descr="Rating 1 Star with solid fill">
              <a:extLst>
                <a:ext uri="{FF2B5EF4-FFF2-40B4-BE49-F238E27FC236}">
                  <a16:creationId xmlns:a16="http://schemas.microsoft.com/office/drawing/2014/main" id="{BEEFC649-5B54-E6A4-35CE-FF2FA3C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6" cy="876756"/>
            </a:xfrm>
            <a:prstGeom prst="rect">
              <a:avLst/>
            </a:prstGeom>
          </p:spPr>
        </p:pic>
      </p:grpSp>
      <p:grpSp>
        <p:nvGrpSpPr>
          <p:cNvPr id="29" name="グループ化 24">
            <a:extLst>
              <a:ext uri="{FF2B5EF4-FFF2-40B4-BE49-F238E27FC236}">
                <a16:creationId xmlns:a16="http://schemas.microsoft.com/office/drawing/2014/main" id="{9E4D9263-DDD1-E325-DA6F-2B99B7157C7A}"/>
              </a:ext>
            </a:extLst>
          </p:cNvPr>
          <p:cNvGrpSpPr/>
          <p:nvPr/>
        </p:nvGrpSpPr>
        <p:grpSpPr>
          <a:xfrm>
            <a:off x="9393118" y="2982132"/>
            <a:ext cx="2045440" cy="2045440"/>
            <a:chOff x="2791040" y="1295828"/>
            <a:chExt cx="1563550" cy="1563550"/>
          </a:xfrm>
        </p:grpSpPr>
        <p:sp>
          <p:nvSpPr>
            <p:cNvPr id="30" name="円/楕円 41">
              <a:extLst>
                <a:ext uri="{FF2B5EF4-FFF2-40B4-BE49-F238E27FC236}">
                  <a16:creationId xmlns:a16="http://schemas.microsoft.com/office/drawing/2014/main" id="{4C5C97CD-4539-A8C9-A8EF-D4EA9BAC44DC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1" name="グラフィックス 8" descr="Robot with solid fill">
              <a:extLst>
                <a:ext uri="{FF2B5EF4-FFF2-40B4-BE49-F238E27FC236}">
                  <a16:creationId xmlns:a16="http://schemas.microsoft.com/office/drawing/2014/main" id="{17795216-12E5-7DC7-3712-8DDDBB0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35" name="グループ化 24">
            <a:extLst>
              <a:ext uri="{FF2B5EF4-FFF2-40B4-BE49-F238E27FC236}">
                <a16:creationId xmlns:a16="http://schemas.microsoft.com/office/drawing/2014/main" id="{DB1C08DA-21DC-0C4D-D9F3-4665973F853D}"/>
              </a:ext>
            </a:extLst>
          </p:cNvPr>
          <p:cNvGrpSpPr/>
          <p:nvPr/>
        </p:nvGrpSpPr>
        <p:grpSpPr>
          <a:xfrm>
            <a:off x="3633337" y="2982132"/>
            <a:ext cx="2045440" cy="2045440"/>
            <a:chOff x="2791040" y="1295828"/>
            <a:chExt cx="1563550" cy="1563550"/>
          </a:xfrm>
        </p:grpSpPr>
        <p:sp>
          <p:nvSpPr>
            <p:cNvPr id="36" name="円/楕円 41">
              <a:extLst>
                <a:ext uri="{FF2B5EF4-FFF2-40B4-BE49-F238E27FC236}">
                  <a16:creationId xmlns:a16="http://schemas.microsoft.com/office/drawing/2014/main" id="{E906045E-18C6-6F10-074A-C23207D057A6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7" name="グラフィックス 8" descr="Seesaw with solid fill">
              <a:extLst>
                <a:ext uri="{FF2B5EF4-FFF2-40B4-BE49-F238E27FC236}">
                  <a16:creationId xmlns:a16="http://schemas.microsoft.com/office/drawing/2014/main" id="{EB532E1F-D4EE-078E-EB86-303E2431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42" name="グループ化 24">
            <a:extLst>
              <a:ext uri="{FF2B5EF4-FFF2-40B4-BE49-F238E27FC236}">
                <a16:creationId xmlns:a16="http://schemas.microsoft.com/office/drawing/2014/main" id="{838F3945-D3C6-773A-6295-511BDC54F352}"/>
              </a:ext>
            </a:extLst>
          </p:cNvPr>
          <p:cNvGrpSpPr/>
          <p:nvPr/>
        </p:nvGrpSpPr>
        <p:grpSpPr>
          <a:xfrm>
            <a:off x="6513228" y="2982132"/>
            <a:ext cx="2045440" cy="2045440"/>
            <a:chOff x="2791040" y="1295828"/>
            <a:chExt cx="1563550" cy="1563550"/>
          </a:xfrm>
        </p:grpSpPr>
        <p:sp>
          <p:nvSpPr>
            <p:cNvPr id="43" name="円/楕円 41">
              <a:extLst>
                <a:ext uri="{FF2B5EF4-FFF2-40B4-BE49-F238E27FC236}">
                  <a16:creationId xmlns:a16="http://schemas.microsoft.com/office/drawing/2014/main" id="{22E771D9-046A-7CA2-4BF8-F7AAB6B5D5F4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44" name="グラフィックス 8" descr="Downward trend graph with solid fill">
              <a:extLst>
                <a:ext uri="{FF2B5EF4-FFF2-40B4-BE49-F238E27FC236}">
                  <a16:creationId xmlns:a16="http://schemas.microsoft.com/office/drawing/2014/main" id="{968C74E6-BEAE-E0B6-E671-EA5F7B00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39F6D-DD86-51B4-16D1-FE9B8198DAEE}"/>
              </a:ext>
            </a:extLst>
          </p:cNvPr>
          <p:cNvSpPr/>
          <p:nvPr/>
        </p:nvSpPr>
        <p:spPr>
          <a:xfrm>
            <a:off x="371478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Small data volume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C7B2D9-992A-AA86-9106-3E56835638AF}"/>
              </a:ext>
            </a:extLst>
          </p:cNvPr>
          <p:cNvSpPr/>
          <p:nvPr/>
        </p:nvSpPr>
        <p:spPr>
          <a:xfrm>
            <a:off x="3251369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compared with Stefan's results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21B10E-995A-19A8-6BBD-F11C4B881595}"/>
              </a:ext>
            </a:extLst>
          </p:cNvPr>
          <p:cNvSpPr/>
          <p:nvPr/>
        </p:nvSpPr>
        <p:spPr>
          <a:xfrm>
            <a:off x="613126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Low accurac</a:t>
            </a:r>
            <a:r>
              <a:rPr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kumimoji="1" lang="en-US" sz="20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4E3B0-2F29-2F74-7302-C5A5F91FDE8C}"/>
              </a:ext>
            </a:extLst>
          </p:cNvPr>
          <p:cNvSpPr/>
          <p:nvPr/>
        </p:nvSpPr>
        <p:spPr>
          <a:xfrm>
            <a:off x="901115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existing model </a:t>
            </a:r>
          </a:p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used</a:t>
            </a:r>
          </a:p>
        </p:txBody>
      </p:sp>
    </p:spTree>
    <p:extLst>
      <p:ext uri="{BB962C8B-B14F-4D97-AF65-F5344CB8AC3E}">
        <p14:creationId xmlns:p14="http://schemas.microsoft.com/office/powerpoint/2010/main" val="241862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2A4F7-273C-0938-F553-4F099BF1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DEAF-AF50-0452-2F62-19436E1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altLang="ja-JP" dirty="0"/>
              <a:t>Data Selection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DD5AE-C90C-07CC-12BC-4FE585A5B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C43C1-7136-2A4D-2D6C-A29CFECAA98F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E96C65F-E5A3-6CF0-DDA7-FB17977EED2D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D8BEB2-9F6F-8303-41DF-F0B74BFD08C9}"/>
              </a:ext>
            </a:extLst>
          </p:cNvPr>
          <p:cNvGrpSpPr/>
          <p:nvPr/>
        </p:nvGrpSpPr>
        <p:grpSpPr>
          <a:xfrm>
            <a:off x="371477" y="1160463"/>
            <a:ext cx="4023417" cy="828676"/>
            <a:chOff x="371477" y="1160463"/>
            <a:chExt cx="4023417" cy="828676"/>
          </a:xfrm>
        </p:grpSpPr>
        <p:sp>
          <p:nvSpPr>
            <p:cNvPr id="40" name="テキスト ボックス 15">
              <a:extLst>
                <a:ext uri="{FF2B5EF4-FFF2-40B4-BE49-F238E27FC236}">
                  <a16:creationId xmlns:a16="http://schemas.microsoft.com/office/drawing/2014/main" id="{2ABFD401-632A-F379-77C5-52ADF7AEFCF4}"/>
                </a:ext>
              </a:extLst>
            </p:cNvPr>
            <p:cNvSpPr txBox="1"/>
            <p:nvPr/>
          </p:nvSpPr>
          <p:spPr>
            <a:xfrm>
              <a:off x="386765" y="1160463"/>
              <a:ext cx="4008129" cy="828675"/>
            </a:xfrm>
            <a:prstGeom prst="rect">
              <a:avLst/>
            </a:prstGeom>
            <a:noFill/>
          </p:spPr>
          <p:txBody>
            <a:bodyPr wrap="none" lIns="756000" tIns="36000" rIns="36000" bIns="36000" rtlCol="0" anchor="b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Number of packets</a:t>
              </a:r>
            </a:p>
          </p:txBody>
        </p:sp>
        <p:cxnSp>
          <p:nvCxnSpPr>
            <p:cNvPr id="41" name="直線コネクタ 16">
              <a:extLst>
                <a:ext uri="{FF2B5EF4-FFF2-40B4-BE49-F238E27FC236}">
                  <a16:creationId xmlns:a16="http://schemas.microsoft.com/office/drawing/2014/main" id="{A69862BB-4551-BC36-97F4-58CB71F10BB6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7" y="1989138"/>
              <a:ext cx="400812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Rating 1 Star outline">
              <a:extLst>
                <a:ext uri="{FF2B5EF4-FFF2-40B4-BE49-F238E27FC236}">
                  <a16:creationId xmlns:a16="http://schemas.microsoft.com/office/drawing/2014/main" id="{48E88FC5-D229-8E62-E533-888FF49E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6765" y="1269139"/>
              <a:ext cx="720000" cy="720000"/>
            </a:xfrm>
            <a:prstGeom prst="rect">
              <a:avLst/>
            </a:prstGeom>
          </p:spPr>
        </p:pic>
      </p:grpSp>
      <p:sp>
        <p:nvSpPr>
          <p:cNvPr id="7" name="テキスト ボックス 15">
            <a:extLst>
              <a:ext uri="{FF2B5EF4-FFF2-40B4-BE49-F238E27FC236}">
                <a16:creationId xmlns:a16="http://schemas.microsoft.com/office/drawing/2014/main" id="{C49435B5-CFAA-AD46-C246-A99584F77613}"/>
              </a:ext>
            </a:extLst>
          </p:cNvPr>
          <p:cNvSpPr txBox="1"/>
          <p:nvPr/>
        </p:nvSpPr>
        <p:spPr>
          <a:xfrm>
            <a:off x="4903147" y="1160463"/>
            <a:ext cx="6886800" cy="828675"/>
          </a:xfrm>
          <a:prstGeom prst="rect">
            <a:avLst/>
          </a:prstGeom>
          <a:noFill/>
        </p:spPr>
        <p:txBody>
          <a:bodyPr wrap="none" lIns="7560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Accuracy</a:t>
            </a:r>
          </a:p>
        </p:txBody>
      </p:sp>
      <p:cxnSp>
        <p:nvCxnSpPr>
          <p:cNvPr id="8" name="直線コネクタ 16">
            <a:extLst>
              <a:ext uri="{FF2B5EF4-FFF2-40B4-BE49-F238E27FC236}">
                <a16:creationId xmlns:a16="http://schemas.microsoft.com/office/drawing/2014/main" id="{CF1F0451-B69E-18E6-A226-A46E36D0D700}"/>
              </a:ext>
            </a:extLst>
          </p:cNvPr>
          <p:cNvCxnSpPr>
            <a:cxnSpLocks/>
          </p:cNvCxnSpPr>
          <p:nvPr/>
        </p:nvCxnSpPr>
        <p:spPr>
          <a:xfrm>
            <a:off x="4903147" y="1989138"/>
            <a:ext cx="68868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ownward trend graph outline">
            <a:extLst>
              <a:ext uri="{FF2B5EF4-FFF2-40B4-BE49-F238E27FC236}">
                <a16:creationId xmlns:a16="http://schemas.microsoft.com/office/drawing/2014/main" id="{EB82A659-5367-32AC-2AD9-03171670C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18435" y="1269139"/>
            <a:ext cx="720000" cy="720000"/>
          </a:xfrm>
          <a:prstGeom prst="rect">
            <a:avLst/>
          </a:prstGeom>
        </p:spPr>
      </p:pic>
      <p:pic>
        <p:nvPicPr>
          <p:cNvPr id="30" name="Picture 29" descr="A graph of a number of packets&#10;&#10;Description automatically generated">
            <a:extLst>
              <a:ext uri="{FF2B5EF4-FFF2-40B4-BE49-F238E27FC236}">
                <a16:creationId xmlns:a16="http://schemas.microsoft.com/office/drawing/2014/main" id="{D2B5EDD8-F46A-35D0-7343-52ADF7494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36" y="2815939"/>
            <a:ext cx="3978557" cy="24865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CDDF16-B020-35F2-E4FB-A70814F5FD1F}"/>
              </a:ext>
            </a:extLst>
          </p:cNvPr>
          <p:cNvSpPr/>
          <p:nvPr/>
        </p:nvSpPr>
        <p:spPr>
          <a:xfrm>
            <a:off x="1920240" y="4556760"/>
            <a:ext cx="160020" cy="5105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2678F-B191-FF84-A991-9C60E87C6F3C}"/>
              </a:ext>
            </a:extLst>
          </p:cNvPr>
          <p:cNvGrpSpPr/>
          <p:nvPr/>
        </p:nvGrpSpPr>
        <p:grpSpPr>
          <a:xfrm>
            <a:off x="4903147" y="2106625"/>
            <a:ext cx="6917378" cy="3905226"/>
            <a:chOff x="4903147" y="2224110"/>
            <a:chExt cx="6917378" cy="3905226"/>
          </a:xfrm>
        </p:grpSpPr>
        <p:pic>
          <p:nvPicPr>
            <p:cNvPr id="11" name="Picture 10" descr="A graph with a line&#10;&#10;Description automatically generated">
              <a:extLst>
                <a:ext uri="{FF2B5EF4-FFF2-40B4-BE49-F238E27FC236}">
                  <a16:creationId xmlns:a16="http://schemas.microsoft.com/office/drawing/2014/main" id="{2A57D890-9D87-59E5-3875-EFA8DF43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3147" y="2224110"/>
              <a:ext cx="3430803" cy="1919330"/>
            </a:xfrm>
            <a:prstGeom prst="rect">
              <a:avLst/>
            </a:prstGeom>
          </p:spPr>
        </p:pic>
        <p:pic>
          <p:nvPicPr>
            <p:cNvPr id="13" name="Picture 12" descr="A graph with numbers and percentages&#10;&#10;Description automatically generated">
              <a:extLst>
                <a:ext uri="{FF2B5EF4-FFF2-40B4-BE49-F238E27FC236}">
                  <a16:creationId xmlns:a16="http://schemas.microsoft.com/office/drawing/2014/main" id="{9093B81A-3576-401E-94BE-F0E13047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9722" y="2224110"/>
              <a:ext cx="3430803" cy="1919330"/>
            </a:xfrm>
            <a:prstGeom prst="rect">
              <a:avLst/>
            </a:prstGeom>
          </p:spPr>
        </p:pic>
        <p:pic>
          <p:nvPicPr>
            <p:cNvPr id="15" name="Picture 14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BB71169C-DBEF-C294-B929-72BF4353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3147" y="4210006"/>
              <a:ext cx="3430803" cy="1919330"/>
            </a:xfrm>
            <a:prstGeom prst="rect">
              <a:avLst/>
            </a:prstGeom>
          </p:spPr>
        </p:pic>
        <p:pic>
          <p:nvPicPr>
            <p:cNvPr id="17" name="Picture 16" descr="A graph with numbers and percentages&#10;&#10;Description automatically generated">
              <a:extLst>
                <a:ext uri="{FF2B5EF4-FFF2-40B4-BE49-F238E27FC236}">
                  <a16:creationId xmlns:a16="http://schemas.microsoft.com/office/drawing/2014/main" id="{1D8774AB-3A38-9516-352D-2C73EC07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89722" y="4210006"/>
              <a:ext cx="3430803" cy="191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22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47C16D-6097-48D6-CB8C-0605EA5C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BF8-AEF7-151E-4761-738F020C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altLang="ja-JP" dirty="0"/>
              <a:t>Data Selection (Number of packets)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A987E-7544-6A8D-4238-6CBC9EAD8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58193-D426-078F-1C25-693329164EC3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3A07FD3-C1F4-374B-2442-BA3D9EC76B55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cxnSp>
        <p:nvCxnSpPr>
          <p:cNvPr id="8" name="直線コネクタ 16">
            <a:extLst>
              <a:ext uri="{FF2B5EF4-FFF2-40B4-BE49-F238E27FC236}">
                <a16:creationId xmlns:a16="http://schemas.microsoft.com/office/drawing/2014/main" id="{62801B65-FCF9-189D-9EF1-5B4C84395F94}"/>
              </a:ext>
            </a:extLst>
          </p:cNvPr>
          <p:cNvCxnSpPr>
            <a:cxnSpLocks/>
          </p:cNvCxnSpPr>
          <p:nvPr/>
        </p:nvCxnSpPr>
        <p:spPr>
          <a:xfrm>
            <a:off x="4903147" y="1989138"/>
            <a:ext cx="68868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ownward trend graph outline">
            <a:extLst>
              <a:ext uri="{FF2B5EF4-FFF2-40B4-BE49-F238E27FC236}">
                <a16:creationId xmlns:a16="http://schemas.microsoft.com/office/drawing/2014/main" id="{2401D43C-620D-233B-275E-8E4F3ACD2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18435" y="1269139"/>
            <a:ext cx="720000" cy="720000"/>
          </a:xfrm>
          <a:prstGeom prst="rect">
            <a:avLst/>
          </a:prstGeom>
        </p:spPr>
      </p:pic>
      <p:pic>
        <p:nvPicPr>
          <p:cNvPr id="30" name="Picture 29" descr="A graph of a number of packets&#10;&#10;Description automatically generated">
            <a:extLst>
              <a:ext uri="{FF2B5EF4-FFF2-40B4-BE49-F238E27FC236}">
                <a16:creationId xmlns:a16="http://schemas.microsoft.com/office/drawing/2014/main" id="{517E03AD-B45D-AA26-834E-7367F853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975" y="967386"/>
            <a:ext cx="7970051" cy="49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244A84-F670-ECE4-262F-9B021AC8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0849-80C1-D716-18F9-36081201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GB" altLang="ja-JP" dirty="0"/>
              <a:t>Data Selection (Accuracy)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5C7D0-A903-148F-0438-89CE4D485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17285F-6FA1-21A3-19FA-8264F6A7BC58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B16540B-DA39-6749-DBE9-D00D7519BF4E}"/>
              </a:ext>
            </a:extLst>
          </p:cNvPr>
          <p:cNvSpPr txBox="1">
            <a:spLocks/>
          </p:cNvSpPr>
          <p:nvPr/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ja-JP"/>
            </a:defPPr>
            <a:lvl1pPr marL="0" algn="r" defTabSz="914400" rtl="0" eaLnBrk="1" latinLnBrk="0" hangingPunct="1">
              <a:defRPr kumimoji="1" sz="900" b="0" i="0" kern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DB09062C-F933-D813-E77C-02D6359A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68" y="976834"/>
            <a:ext cx="4359536" cy="2438901"/>
          </a:xfrm>
          <a:prstGeom prst="rect">
            <a:avLst/>
          </a:prstGeom>
        </p:spPr>
      </p:pic>
      <p:pic>
        <p:nvPicPr>
          <p:cNvPr id="13" name="Picture 12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6610BAEE-AA49-AE7C-1AB2-87E188BE8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997" y="976834"/>
            <a:ext cx="4359536" cy="2438901"/>
          </a:xfrm>
          <a:prstGeom prst="rect">
            <a:avLst/>
          </a:prstGeom>
        </p:spPr>
      </p:pic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BEFBDE51-7468-A20D-8FA0-BD59227A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68" y="3500320"/>
            <a:ext cx="4359536" cy="2438901"/>
          </a:xfrm>
          <a:prstGeom prst="rect">
            <a:avLst/>
          </a:prstGeom>
        </p:spPr>
      </p:pic>
      <p:pic>
        <p:nvPicPr>
          <p:cNvPr id="17" name="Picture 16" descr="A graph with numbers and percentages&#10;&#10;Description automatically generated">
            <a:extLst>
              <a:ext uri="{FF2B5EF4-FFF2-40B4-BE49-F238E27FC236}">
                <a16:creationId xmlns:a16="http://schemas.microsoft.com/office/drawing/2014/main" id="{49177119-2C20-DB6D-C895-22E9C6BA8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997" y="3500320"/>
            <a:ext cx="4359536" cy="24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8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67552-5964-4801-8FDB-9462004BA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CEBE8-4480-3743-4535-512FC17058A2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A9CF8A3-F61E-62F6-62AD-B77A4B456712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A232ED2-BB54-B96C-D0C3-4D8D7FD04BB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CC895-AB8C-6C93-6A6C-A2CC38EA6A65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E7125-06F1-8DC5-DD24-6D65ADBB1B0F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7FBA6-DB98-B4DD-A7AE-AE3CF515A856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2988F-CA0B-65EE-C596-41054719EA3B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153713-5D79-83D5-1327-5529F40067CB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0CF2C8-ED0C-9521-7C7A-5F77C87D116D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496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92CB9074-D97B-4151-85ED-695CD839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Implementation</a:t>
            </a:r>
            <a:endParaRPr lang="en-US" altLang="ja-JP" dirty="0"/>
          </a:p>
        </p:txBody>
      </p:sp>
      <p:pic>
        <p:nvPicPr>
          <p:cNvPr id="8" name="グラフィックス 24" descr="電球と歯車 単色塗りつぶし">
            <a:extLst>
              <a:ext uri="{FF2B5EF4-FFF2-40B4-BE49-F238E27FC236}">
                <a16:creationId xmlns:a16="http://schemas.microsoft.com/office/drawing/2014/main" id="{FECBC602-E851-DCA0-C3ED-566ADC3E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07111" y="979714"/>
            <a:ext cx="684637" cy="6846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8AEF8-B288-19E3-4551-EFFEEB9B2E27}"/>
              </a:ext>
            </a:extLst>
          </p:cNvPr>
          <p:cNvGrpSpPr/>
          <p:nvPr/>
        </p:nvGrpSpPr>
        <p:grpSpPr>
          <a:xfrm>
            <a:off x="859066" y="1322032"/>
            <a:ext cx="10468705" cy="5440719"/>
            <a:chOff x="859066" y="1672445"/>
            <a:chExt cx="10468705" cy="54407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B43409-C704-D92C-7416-C45984830574}"/>
                </a:ext>
              </a:extLst>
            </p:cNvPr>
            <p:cNvGrpSpPr/>
            <p:nvPr/>
          </p:nvGrpSpPr>
          <p:grpSpPr>
            <a:xfrm>
              <a:off x="859066" y="4734685"/>
              <a:ext cx="3097994" cy="2378479"/>
              <a:chOff x="6210996" y="1433695"/>
              <a:chExt cx="1712589" cy="124565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16C6FD-EA94-5FD2-89C7-2CB96993301B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0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dirty="0">
                    <a:solidFill>
                      <a:schemeClr val="accent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Investigate columns</a:t>
                </a:r>
                <a:endParaRPr kumimoji="0" lang="ja-JP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DE5072-5E6B-F42D-9191-2174AC55367A}"/>
                  </a:ext>
                </a:extLst>
              </p:cNvPr>
              <p:cNvSpPr txBox="1"/>
              <p:nvPr/>
            </p:nvSpPr>
            <p:spPr>
              <a:xfrm>
                <a:off x="6210996" y="1696446"/>
                <a:ext cx="1712586" cy="98290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Tx/>
                  <a:tabLst/>
                  <a:defRPr/>
                </a:pPr>
                <a:r>
                  <a:rPr kumimoji="0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Investigate the number of unique values for each column</a:t>
                </a:r>
                <a:endParaRPr kumimoji="0" lang="ja-JP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8D514B-A5D6-4EFA-8136-0C59303FA431}"/>
                </a:ext>
              </a:extLst>
            </p:cNvPr>
            <p:cNvSpPr/>
            <p:nvPr/>
          </p:nvSpPr>
          <p:spPr>
            <a:xfrm>
              <a:off x="1871746" y="3449126"/>
              <a:ext cx="1075858" cy="10758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0B389-C308-4172-9491-BD333D0DE647}"/>
                </a:ext>
              </a:extLst>
            </p:cNvPr>
            <p:cNvSpPr/>
            <p:nvPr/>
          </p:nvSpPr>
          <p:spPr>
            <a:xfrm>
              <a:off x="5556295" y="2560786"/>
              <a:ext cx="1075858" cy="10758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DEA920-32E0-4014-9129-B53072595B7B}"/>
                </a:ext>
              </a:extLst>
            </p:cNvPr>
            <p:cNvSpPr/>
            <p:nvPr/>
          </p:nvSpPr>
          <p:spPr>
            <a:xfrm>
              <a:off x="9240844" y="1672445"/>
              <a:ext cx="1075858" cy="1075859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7" name="コネクタ: カギ線 26">
              <a:extLst>
                <a:ext uri="{FF2B5EF4-FFF2-40B4-BE49-F238E27FC236}">
                  <a16:creationId xmlns:a16="http://schemas.microsoft.com/office/drawing/2014/main" id="{26CEC24E-3CCD-47C1-825A-C04A1EC413A3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2947605" y="3098715"/>
              <a:ext cx="2608691" cy="888340"/>
            </a:xfrm>
            <a:prstGeom prst="bentConnector3">
              <a:avLst/>
            </a:prstGeom>
            <a:ln w="38100">
              <a:solidFill>
                <a:srgbClr val="414141">
                  <a:lumMod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コネクタ: カギ線 39">
              <a:extLst>
                <a:ext uri="{FF2B5EF4-FFF2-40B4-BE49-F238E27FC236}">
                  <a16:creationId xmlns:a16="http://schemas.microsoft.com/office/drawing/2014/main" id="{F0B761D7-6C31-4B8B-94F9-DCDE7E5D4946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 flipV="1">
              <a:off x="6632154" y="2210374"/>
              <a:ext cx="2608691" cy="888341"/>
            </a:xfrm>
            <a:prstGeom prst="bentConnector3">
              <a:avLst/>
            </a:prstGeom>
            <a:ln w="38100">
              <a:solidFill>
                <a:srgbClr val="414141">
                  <a:lumMod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C7D01A-055A-45E5-8629-3A4393F04E5F}"/>
                </a:ext>
              </a:extLst>
            </p:cNvPr>
            <p:cNvGrpSpPr/>
            <p:nvPr/>
          </p:nvGrpSpPr>
          <p:grpSpPr>
            <a:xfrm>
              <a:off x="4545227" y="3750859"/>
              <a:ext cx="3097994" cy="2378479"/>
              <a:chOff x="6210996" y="1433695"/>
              <a:chExt cx="1712589" cy="12456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5EE549-84E0-41FA-AA7D-F10512E3406B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0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dirty="0">
                    <a:solidFill>
                      <a:schemeClr val="accent2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Group columns</a:t>
                </a:r>
                <a:endParaRPr kumimoji="0" lang="ja-JP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2C96E9-DAF2-4BD8-A62E-10E6FE281008}"/>
                  </a:ext>
                </a:extLst>
              </p:cNvPr>
              <p:cNvSpPr txBox="1"/>
              <p:nvPr/>
            </p:nvSpPr>
            <p:spPr>
              <a:xfrm>
                <a:off x="6210996" y="1696446"/>
                <a:ext cx="1712586" cy="98290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kumimoji="0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Treat highly related columns as the same state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DA0719-A509-4E3B-A4AE-0A34D483E60B}"/>
                </a:ext>
              </a:extLst>
            </p:cNvPr>
            <p:cNvGrpSpPr/>
            <p:nvPr/>
          </p:nvGrpSpPr>
          <p:grpSpPr>
            <a:xfrm>
              <a:off x="8229777" y="2862518"/>
              <a:ext cx="3097994" cy="2378479"/>
              <a:chOff x="6210996" y="1433695"/>
              <a:chExt cx="1712589" cy="12456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7A2B74-CD97-4CDC-BDB4-EF8DFAAB2255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0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Run Markov model</a:t>
                </a:r>
                <a:endParaRPr kumimoji="0" lang="ja-JP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FCBAD6-446D-4459-9A1E-72B0A187C859}"/>
                  </a:ext>
                </a:extLst>
              </p:cNvPr>
              <p:cNvSpPr txBox="1"/>
              <p:nvPr/>
            </p:nvSpPr>
            <p:spPr>
              <a:xfrm>
                <a:off x="6210996" y="1696446"/>
                <a:ext cx="1712586" cy="98290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R="0" lvl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>
                      <a:lumMod val="50000"/>
                      <a:lumOff val="50000"/>
                    </a:schemeClr>
                  </a:buClr>
                  <a:buSzTx/>
                  <a:tabLst/>
                  <a:defRPr/>
                </a:pPr>
                <a:r>
                  <a:rPr kumimoji="0" lang="en-US" altLang="ja-JP" dirty="0">
                    <a:solidFill>
                      <a:schemeClr val="tx1">
                        <a:lumMod val="75000"/>
                      </a:schemeClr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itchFamily="34" charset="0"/>
                  </a:rPr>
                  <a:t>Run a Markov model for each group of grouped columns</a:t>
                </a:r>
                <a:endParaRPr kumimoji="0" lang="ja-JP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Arial" pitchFamily="34" charset="0"/>
                </a:endParaRPr>
              </a:p>
            </p:txBody>
          </p:sp>
        </p:grpSp>
        <p:pic>
          <p:nvPicPr>
            <p:cNvPr id="2" name="グラフィックス 24" descr="Magnifying glass with solid fill">
              <a:extLst>
                <a:ext uri="{FF2B5EF4-FFF2-40B4-BE49-F238E27FC236}">
                  <a16:creationId xmlns:a16="http://schemas.microsoft.com/office/drawing/2014/main" id="{1D1DA3BB-E483-CF3D-BC23-5193463C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67357" y="3644736"/>
              <a:ext cx="684637" cy="684637"/>
            </a:xfrm>
            <a:prstGeom prst="rect">
              <a:avLst/>
            </a:prstGeom>
          </p:spPr>
        </p:pic>
        <p:pic>
          <p:nvPicPr>
            <p:cNvPr id="6" name="グラフィックス 24" descr="Hierarchy with solid fill">
              <a:extLst>
                <a:ext uri="{FF2B5EF4-FFF2-40B4-BE49-F238E27FC236}">
                  <a16:creationId xmlns:a16="http://schemas.microsoft.com/office/drawing/2014/main" id="{50D8EB0F-7080-A439-808D-1D257CA9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751906" y="2756397"/>
              <a:ext cx="684637" cy="684637"/>
            </a:xfrm>
            <a:prstGeom prst="rect">
              <a:avLst/>
            </a:prstGeom>
          </p:spPr>
        </p:pic>
        <p:pic>
          <p:nvPicPr>
            <p:cNvPr id="7" name="グラフィックス 24" descr="Fast Forward with solid fill">
              <a:extLst>
                <a:ext uri="{FF2B5EF4-FFF2-40B4-BE49-F238E27FC236}">
                  <a16:creationId xmlns:a16="http://schemas.microsoft.com/office/drawing/2014/main" id="{F16158E4-6168-7881-EC16-0AE9B4F1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436455" y="1868055"/>
              <a:ext cx="684637" cy="68463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96C482-CF3B-6824-D16F-6BF4B5975597}"/>
                </a:ext>
              </a:extLst>
            </p:cNvPr>
            <p:cNvCxnSpPr>
              <a:stCxn id="22" idx="6"/>
            </p:cNvCxnSpPr>
            <p:nvPr/>
          </p:nvCxnSpPr>
          <p:spPr>
            <a:xfrm flipV="1">
              <a:off x="10316702" y="2210374"/>
              <a:ext cx="990409" cy="1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64ADB0-A65E-4232-1C00-879DC7389152}"/>
                </a:ext>
              </a:extLst>
            </p:cNvPr>
            <p:cNvCxnSpPr/>
            <p:nvPr/>
          </p:nvCxnSpPr>
          <p:spPr>
            <a:xfrm flipV="1">
              <a:off x="885939" y="4013170"/>
              <a:ext cx="990409" cy="1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030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0CED6-722D-F51E-04C1-2BCBACB0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8AFC00-0782-A746-3D60-F7E0C7F72400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39FA01DB-0ECF-8876-7FBC-41528E12E0B0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349E9361-6BD6-86C6-C33C-6EAE65D53065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05A50C-C5FD-09DE-EB8C-9CFC0990E6D6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9EFDA-78AC-8174-ED5D-01AE8512556A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BDEA9-2036-674A-DFF9-337501CC0D47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C46C3-2CDE-7C54-1C55-00AE706D8C53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C71D2-C880-3D1F-99DF-6B2F79FA4E64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BEE67D-49AA-D732-CBE4-018B007E3990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96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746734"/>
          </a:xfrm>
        </p:spPr>
        <p:txBody>
          <a:bodyPr/>
          <a:lstStyle/>
          <a:p>
            <a:r>
              <a:rPr kumimoji="1" lang="en-GB" altLang="ja-JP"/>
              <a:t>The next task is to evaluate the synthetic data. The evaluation will be conducted from two perspectives.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AC62561A-418D-C453-C1DC-1E276A388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146" y="2973785"/>
            <a:ext cx="4758149" cy="2661901"/>
          </a:xfrm>
          <a:prstGeom prst="rect">
            <a:avLst/>
          </a:prstGeom>
        </p:spPr>
      </p:pic>
      <p:pic>
        <p:nvPicPr>
          <p:cNvPr id="8" name="Picture 7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79A9C368-BD96-8867-3838-888C7860E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9" y="2817813"/>
            <a:ext cx="4758150" cy="29738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18A403-838D-543C-4143-5A14CAAE3CA3}"/>
              </a:ext>
            </a:extLst>
          </p:cNvPr>
          <p:cNvSpPr/>
          <p:nvPr/>
        </p:nvSpPr>
        <p:spPr>
          <a:xfrm>
            <a:off x="371475" y="6129338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GB" altLang="ja-JP" sz="100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Stefan’s </a:t>
            </a:r>
            <a:r>
              <a:rPr kumimoji="1" lang="en-GB" altLang="ja-JP" sz="1000" err="1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endParaRPr kumimoji="1" lang="en-US" sz="100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04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81F9-3B9F-C033-9A8C-BD2785A8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A2467D-1AC5-A82B-8986-7A34374C6AC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CDB6E896-EF87-44DA-B5F6-916FAE55F781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F3C2E674-E73D-4B21-E10C-DB89B77D63BC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00A3B6-AF77-7F0E-B11A-50A9D2177B8D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AD3D8-BE52-63D5-080F-83395988795F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EC141-94D1-7479-C19B-23725089F7F2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5553B-D72C-55C6-8DE8-3A54BE9C654C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93E3D-D6C3-7F14-CB72-72F2909ED69D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5AEAD7-2AA7-5C0B-3F2B-4D9016FAA749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959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lipboard Ticked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to be a Markov model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 synthetic data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 the Markov model</a:t>
            </a:r>
            <a:endParaRPr kumimoji="1" lang="en-US" altLang="ja-JP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Understood the basics of BLE packet structure and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Researched related work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Determined which BLE packet data to synthesize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</a:t>
            </a:r>
            <a:r>
              <a:rPr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kumimoji="1" lang="en-US" altLang="ja-JP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the structure of data with synthetic data and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 confidence levels between models with and without synthetic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br>
              <a:rPr lang="en-US" altLang="ja-JP">
                <a:latin typeface="Meiryo" panose="020B0604030504040204" pitchFamily="34" charset="-128"/>
              </a:rPr>
            </a:br>
            <a:r>
              <a:rPr lang="en-US" altLang="ja-JP">
                <a:latin typeface="Meiryo" panose="020B0604030504040204" pitchFamily="34" charset="-128"/>
              </a:rPr>
              <a:t>What I did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sz="1600" dirty="0">
                <a:latin typeface="Meiryo" panose="020B0604030504040204" pitchFamily="34" charset="-128"/>
              </a:rPr>
              <a:t>What I will do</a:t>
            </a:r>
            <a:endParaRPr lang="ja-JP" altLang="en-US" sz="1600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9569-D890-B5C6-E07A-14CE413A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423601-0B20-8D8A-F84C-D10A38986084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C292722E-0715-C97B-D7A6-D434D01D729A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153F0EF0-934B-A9E2-050E-1F1613914140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1444D6-B290-37C8-98C7-39C3ED1B17BA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35D51-AB5E-C73D-2800-52978828D4AD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7B942-229A-41A0-572C-85F44F4B5123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5660B-B482-E33E-753F-9B1E9294ADC5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AE630-D4A7-21F9-5F32-7719536E2E55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9AD3C-A58E-4F3E-6A13-CDE6949A0968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072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devices market volume (in million units)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68F6EFF-6AEB-4BD7-BE5C-ADBBC7ABA18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Smart Phone outline">
            <a:extLst>
              <a:ext uri="{FF2B5EF4-FFF2-40B4-BE49-F238E27FC236}">
                <a16:creationId xmlns:a16="http://schemas.microsoft.com/office/drawing/2014/main" id="{B29BE833-2483-47E0-8964-569895F3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E1135438-A74B-4636-9463-32584A8FC5EF}"/>
              </a:ext>
            </a:extLst>
          </p:cNvPr>
          <p:cNvSpPr txBox="1"/>
          <p:nvPr/>
        </p:nvSpPr>
        <p:spPr>
          <a:xfrm>
            <a:off x="6114342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>
                <a:latin typeface="Meiryo" panose="020B0604030504040204" pitchFamily="34" charset="-128"/>
              </a:rPr>
              <a:t>BLE is abused.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7495C806-E5D3-4A85-A3FD-CFF8C1D2E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B4283746-FC03-4C5B-8241-84AE07518832}"/>
              </a:ext>
            </a:extLst>
          </p:cNvPr>
          <p:cNvSpPr txBox="1"/>
          <p:nvPr/>
        </p:nvSpPr>
        <p:spPr>
          <a:xfrm>
            <a:off x="371478" y="5134950"/>
            <a:ext cx="5626615" cy="80402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showed up in the market in 2011 with the iPhone 4s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used in smartphones, smartwatches, speakers, and personal tracking devices like </a:t>
            </a:r>
            <a:r>
              <a:rPr lang="en-US" altLang="ja-JP" sz="140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9FE0372F-EFF4-457A-8633-AAD443AEED41}"/>
              </a:ext>
            </a:extLst>
          </p:cNvPr>
          <p:cNvSpPr txBox="1"/>
          <p:nvPr/>
        </p:nvSpPr>
        <p:spPr>
          <a:xfrm>
            <a:off x="6193913" y="2286304"/>
            <a:ext cx="5626615" cy="1790511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Examples of BLE Abuse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is slipped into a car to illegally obtain location data (Bern,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used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 to trach her boyfriend and later killed him (US, 2022)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A woman was stalked by her ex-boyfriend using an </a:t>
            </a:r>
            <a:r>
              <a:rPr lang="en-GB" sz="1400" err="1">
                <a:latin typeface="Meiryo" panose="020B0604030504040204" pitchFamily="34" charset="-128"/>
                <a:ea typeface="Meiryo" panose="020B0604030504040204" pitchFamily="34" charset="-128"/>
              </a:rPr>
              <a:t>AirTag</a:t>
            </a:r>
            <a:r>
              <a:rPr lang="en-GB" sz="1400">
                <a:latin typeface="Meiryo" panose="020B0604030504040204" pitchFamily="34" charset="-128"/>
                <a:ea typeface="Meiryo" panose="020B0604030504040204" pitchFamily="34" charset="-128"/>
              </a:rPr>
              <a:t>, and she was ultimately shot with a gun. (US 2022)</a:t>
            </a:r>
          </a:p>
          <a:p>
            <a:pPr marL="139700">
              <a:buClr>
                <a:schemeClr val="accent1"/>
              </a:buClr>
              <a:defRPr/>
            </a:pPr>
            <a:endParaRPr lang="en-GB" sz="14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03072-59DD-1D74-D8D1-1D2D6231F64D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D8D0E-0E3A-6FB5-0933-5F8C79A34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770" y="2181916"/>
            <a:ext cx="4361812" cy="27602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BF9C3F-EC26-172F-59CF-AD9E24988C0D}"/>
              </a:ext>
            </a:extLst>
          </p:cNvPr>
          <p:cNvGrpSpPr/>
          <p:nvPr/>
        </p:nvGrpSpPr>
        <p:grpSpPr>
          <a:xfrm>
            <a:off x="6231084" y="4373981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2ECFB16-9C5C-5545-7594-26D3BF81570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A3AB450B-EDAF-1E76-7BFE-F1B1A5A907B6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5EC47B89-DCFB-12D5-6B55-1002F1AA02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F7AA35-CB2A-7196-DD96-D232C326D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6BC944-DFC6-F8BC-1E35-38377807279A}"/>
              </a:ext>
            </a:extLst>
          </p:cNvPr>
          <p:cNvSpPr/>
          <p:nvPr/>
        </p:nvSpPr>
        <p:spPr>
          <a:xfrm>
            <a:off x="6231084" y="5031148"/>
            <a:ext cx="5440680" cy="9078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It is important to develop a model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to detect and classify BLE devices 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05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3E70CE-7B00-4F76-8409-3C4C26CD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Why generate synthetic data?</a:t>
            </a:r>
            <a:endParaRPr lang="ja-JP" altLang="en-US"/>
          </a:p>
        </p:txBody>
      </p:sp>
      <p:sp>
        <p:nvSpPr>
          <p:cNvPr id="32" name="正方形/長方形 48">
            <a:extLst>
              <a:ext uri="{FF2B5EF4-FFF2-40B4-BE49-F238E27FC236}">
                <a16:creationId xmlns:a16="http://schemas.microsoft.com/office/drawing/2014/main" id="{37D50204-41A9-3EC3-6038-F503F0B2D9AF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Time and monetary cost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Collecting large amounts of data is time-consuming and financially costly.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正方形/長方形 48">
            <a:extLst>
              <a:ext uri="{FF2B5EF4-FFF2-40B4-BE49-F238E27FC236}">
                <a16:creationId xmlns:a16="http://schemas.microsoft.com/office/drawing/2014/main" id="{E08A4155-DC62-4A97-1B92-A0F934346F2E}"/>
              </a:ext>
            </a:extLst>
          </p:cNvPr>
          <p:cNvSpPr/>
          <p:nvPr/>
        </p:nvSpPr>
        <p:spPr>
          <a:xfrm>
            <a:off x="6960525" y="3524151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4008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Privacy issues</a:t>
            </a:r>
          </a:p>
          <a:p>
            <a:pPr algn="l">
              <a:buClr>
                <a:schemeClr val="accent1"/>
              </a:buClr>
            </a:pPr>
            <a:r>
              <a:rPr lang="en-GB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 from the BLE device would reveal the user's location.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グループ化 23">
            <a:extLst>
              <a:ext uri="{FF2B5EF4-FFF2-40B4-BE49-F238E27FC236}">
                <a16:creationId xmlns:a16="http://schemas.microsoft.com/office/drawing/2014/main" id="{14D208B9-9143-138F-495A-91DF656AA1A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3696951"/>
            <a:ext cx="914400" cy="914400"/>
            <a:chOff x="2650454" y="3608624"/>
            <a:chExt cx="1563550" cy="1563550"/>
          </a:xfrm>
        </p:grpSpPr>
        <p:sp>
          <p:nvSpPr>
            <p:cNvPr id="38" name="円/楕円 42">
              <a:extLst>
                <a:ext uri="{FF2B5EF4-FFF2-40B4-BE49-F238E27FC236}">
                  <a16:creationId xmlns:a16="http://schemas.microsoft.com/office/drawing/2014/main" id="{913573B4-F91D-F255-12CE-F87162B85491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39" name="グラフィックス 22" descr="Security camera with solid fill">
              <a:extLst>
                <a:ext uri="{FF2B5EF4-FFF2-40B4-BE49-F238E27FC236}">
                  <a16:creationId xmlns:a16="http://schemas.microsoft.com/office/drawing/2014/main" id="{BCA688E1-A9E3-1AB5-23B5-7206351D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48" name="正方形/長方形 48">
            <a:extLst>
              <a:ext uri="{FF2B5EF4-FFF2-40B4-BE49-F238E27FC236}">
                <a16:creationId xmlns:a16="http://schemas.microsoft.com/office/drawing/2014/main" id="{D4007B2C-995C-9DD8-862E-B1B6F952EDD4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Large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 may not be possible to extract enough meaningful features with a small dataset.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FFB1902-5A3E-9360-F23C-C18583383DFE}"/>
              </a:ext>
            </a:extLst>
          </p:cNvPr>
          <p:cNvSpPr/>
          <p:nvPr/>
        </p:nvSpPr>
        <p:spPr>
          <a:xfrm>
            <a:off x="371475" y="3524786"/>
            <a:ext cx="4860000" cy="1260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91440" rIns="640800" bIns="0" rtlCol="0" anchor="t"/>
          <a:lstStyle/>
          <a:p>
            <a:pPr algn="r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Diverse Dataset</a:t>
            </a:r>
          </a:p>
          <a:p>
            <a:pPr marL="139700">
              <a:buClr>
                <a:schemeClr val="tx1">
                  <a:lumMod val="75000"/>
                </a:schemeClr>
              </a:buClr>
              <a:defRPr/>
            </a:pPr>
            <a:r>
              <a:rPr lang="en-US" altLang="ja-JP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Real-world data contains noise. Diverse data is needed to deal with these noises.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3" name="グループ化 23">
            <a:extLst>
              <a:ext uri="{FF2B5EF4-FFF2-40B4-BE49-F238E27FC236}">
                <a16:creationId xmlns:a16="http://schemas.microsoft.com/office/drawing/2014/main" id="{72CDBBD4-ABD4-546E-B483-CD7EC96E1BDF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3697586"/>
            <a:ext cx="914400" cy="914400"/>
            <a:chOff x="2650454" y="3608624"/>
            <a:chExt cx="1563550" cy="1563550"/>
          </a:xfrm>
        </p:grpSpPr>
        <p:sp>
          <p:nvSpPr>
            <p:cNvPr id="54" name="円/楕円 42">
              <a:extLst>
                <a:ext uri="{FF2B5EF4-FFF2-40B4-BE49-F238E27FC236}">
                  <a16:creationId xmlns:a16="http://schemas.microsoft.com/office/drawing/2014/main" id="{150F4EF3-CB7D-6210-7EF7-6AAA6178C3FC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5" name="グラフィックス 22" descr="Basic Shapes with solid fill">
              <a:extLst>
                <a:ext uri="{FF2B5EF4-FFF2-40B4-BE49-F238E27FC236}">
                  <a16:creationId xmlns:a16="http://schemas.microsoft.com/office/drawing/2014/main" id="{EEA293F5-5EE5-F998-9A94-2EE1E282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40" name="グループ化 23">
            <a:extLst>
              <a:ext uri="{FF2B5EF4-FFF2-40B4-BE49-F238E27FC236}">
                <a16:creationId xmlns:a16="http://schemas.microsoft.com/office/drawing/2014/main" id="{3931306F-A93C-BE29-F564-12A6EAC29A2D}"/>
              </a:ext>
            </a:extLst>
          </p:cNvPr>
          <p:cNvGrpSpPr>
            <a:grpSpLocks noChangeAspect="1"/>
          </p:cNvGrpSpPr>
          <p:nvPr/>
        </p:nvGrpSpPr>
        <p:grpSpPr>
          <a:xfrm>
            <a:off x="6503325" y="2351763"/>
            <a:ext cx="914400" cy="914400"/>
            <a:chOff x="2650454" y="3608624"/>
            <a:chExt cx="1563550" cy="1563550"/>
          </a:xfrm>
        </p:grpSpPr>
        <p:sp>
          <p:nvSpPr>
            <p:cNvPr id="41" name="円/楕円 42">
              <a:extLst>
                <a:ext uri="{FF2B5EF4-FFF2-40B4-BE49-F238E27FC236}">
                  <a16:creationId xmlns:a16="http://schemas.microsoft.com/office/drawing/2014/main" id="{AFF4F519-5E2D-7D38-EB25-DE2BD342D01A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42" name="グラフィックス 22" descr="Coins with solid fill">
              <a:extLst>
                <a:ext uri="{FF2B5EF4-FFF2-40B4-BE49-F238E27FC236}">
                  <a16:creationId xmlns:a16="http://schemas.microsoft.com/office/drawing/2014/main" id="{5D935B89-8284-9A4A-5D31-0036EF64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grpSp>
        <p:nvGrpSpPr>
          <p:cNvPr id="56" name="グループ化 23">
            <a:extLst>
              <a:ext uri="{FF2B5EF4-FFF2-40B4-BE49-F238E27FC236}">
                <a16:creationId xmlns:a16="http://schemas.microsoft.com/office/drawing/2014/main" id="{1E266CB6-3347-BA2D-DD8F-9EFE6969EFE4}"/>
              </a:ext>
            </a:extLst>
          </p:cNvPr>
          <p:cNvGrpSpPr>
            <a:grpSpLocks noChangeAspect="1"/>
          </p:cNvGrpSpPr>
          <p:nvPr/>
        </p:nvGrpSpPr>
        <p:grpSpPr>
          <a:xfrm>
            <a:off x="4774274" y="2335034"/>
            <a:ext cx="914400" cy="914400"/>
            <a:chOff x="2650454" y="3608624"/>
            <a:chExt cx="1563550" cy="1563550"/>
          </a:xfrm>
        </p:grpSpPr>
        <p:sp>
          <p:nvSpPr>
            <p:cNvPr id="57" name="円/楕円 42">
              <a:extLst>
                <a:ext uri="{FF2B5EF4-FFF2-40B4-BE49-F238E27FC236}">
                  <a16:creationId xmlns:a16="http://schemas.microsoft.com/office/drawing/2014/main" id="{3704919B-22DF-0B6A-C65C-AA72A0DA778E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58" name="グラフィックス 22" descr="Database with solid fill">
              <a:extLst>
                <a:ext uri="{FF2B5EF4-FFF2-40B4-BE49-F238E27FC236}">
                  <a16:creationId xmlns:a16="http://schemas.microsoft.com/office/drawing/2014/main" id="{1ED6E084-7811-ECE1-6A77-40602688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949844" y="3908014"/>
              <a:ext cx="964772" cy="964772"/>
            </a:xfrm>
            <a:prstGeom prst="rect">
              <a:avLst/>
            </a:prstGeom>
          </p:spPr>
        </p:pic>
      </p:grp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B9370988-8482-6BFA-D018-57B11FD03A6E}"/>
              </a:ext>
            </a:extLst>
          </p:cNvPr>
          <p:cNvSpPr txBox="1"/>
          <p:nvPr/>
        </p:nvSpPr>
        <p:spPr>
          <a:xfrm>
            <a:off x="371475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Importance of large dataset</a:t>
            </a:r>
            <a:endParaRPr kumimoji="1" lang="ja-JP" alt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5A595A6-5782-450D-8BE2-3917424C57D8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B7687B60-4FF6-3E26-1A40-0D9A748C9616}"/>
              </a:ext>
            </a:extLst>
          </p:cNvPr>
          <p:cNvCxnSpPr>
            <a:cxnSpLocks/>
          </p:cNvCxnSpPr>
          <p:nvPr/>
        </p:nvCxnSpPr>
        <p:spPr>
          <a:xfrm>
            <a:off x="6503326" y="1989138"/>
            <a:ext cx="53172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5">
            <a:extLst>
              <a:ext uri="{FF2B5EF4-FFF2-40B4-BE49-F238E27FC236}">
                <a16:creationId xmlns:a16="http://schemas.microsoft.com/office/drawing/2014/main" id="{25CEF65B-F7A0-251C-541F-BA3B829DD9B8}"/>
              </a:ext>
            </a:extLst>
          </p:cNvPr>
          <p:cNvSpPr txBox="1"/>
          <p:nvPr/>
        </p:nvSpPr>
        <p:spPr>
          <a:xfrm>
            <a:off x="6503326" y="1160463"/>
            <a:ext cx="53172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>
                <a:latin typeface="Meiryo" panose="020B0604030504040204" pitchFamily="34" charset="-128"/>
              </a:rPr>
              <a:t>Cost and risk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2" name="乗算記号 78">
            <a:extLst>
              <a:ext uri="{FF2B5EF4-FFF2-40B4-BE49-F238E27FC236}">
                <a16:creationId xmlns:a16="http://schemas.microsoft.com/office/drawing/2014/main" id="{E9E7DF1D-221E-96F1-FA1D-489C06A891CF}"/>
              </a:ext>
            </a:extLst>
          </p:cNvPr>
          <p:cNvSpPr/>
          <p:nvPr/>
        </p:nvSpPr>
        <p:spPr>
          <a:xfrm>
            <a:off x="5343910" y="2796537"/>
            <a:ext cx="1504179" cy="1371946"/>
          </a:xfrm>
          <a:prstGeom prst="mathMultiply">
            <a:avLst>
              <a:gd name="adj1" fmla="val 158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F6F14-7B19-D473-3C25-B0B355780AD7}"/>
              </a:ext>
            </a:extLst>
          </p:cNvPr>
          <p:cNvSpPr txBox="1"/>
          <p:nvPr/>
        </p:nvSpPr>
        <p:spPr>
          <a:xfrm>
            <a:off x="4876800" y="526868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en-US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04EBF-A939-DEFF-4363-7A57CA3CCC75}"/>
              </a:ext>
            </a:extLst>
          </p:cNvPr>
          <p:cNvGrpSpPr/>
          <p:nvPr/>
        </p:nvGrpSpPr>
        <p:grpSpPr>
          <a:xfrm>
            <a:off x="3375660" y="4879503"/>
            <a:ext cx="5440680" cy="360000"/>
            <a:chOff x="469432" y="4720277"/>
            <a:chExt cx="5440680" cy="360000"/>
          </a:xfrm>
        </p:grpSpPr>
        <p:cxnSp>
          <p:nvCxnSpPr>
            <p:cNvPr id="7" name="直線コネクタ 125">
              <a:extLst>
                <a:ext uri="{FF2B5EF4-FFF2-40B4-BE49-F238E27FC236}">
                  <a16:creationId xmlns:a16="http://schemas.microsoft.com/office/drawing/2014/main" id="{EA652072-0A4E-DEA6-C538-FC3CDAD9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33">
              <a:extLst>
                <a:ext uri="{FF2B5EF4-FFF2-40B4-BE49-F238E27FC236}">
                  <a16:creationId xmlns:a16="http://schemas.microsoft.com/office/drawing/2014/main" id="{66128413-2C47-E1AF-01AA-D698620C95B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9" name="円/楕円 126">
                <a:extLst>
                  <a:ext uri="{FF2B5EF4-FFF2-40B4-BE49-F238E27FC236}">
                    <a16:creationId xmlns:a16="http://schemas.microsoft.com/office/drawing/2014/main" id="{C0461476-17D0-8741-F1ED-4D9E00CED5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0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BCA200C8-AF53-8D9D-E03C-A016E658B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1EFBE5-14C6-67F3-FFD8-E0F1BE011CB9}"/>
              </a:ext>
            </a:extLst>
          </p:cNvPr>
          <p:cNvSpPr/>
          <p:nvPr/>
        </p:nvSpPr>
        <p:spPr>
          <a:xfrm>
            <a:off x="371475" y="5415903"/>
            <a:ext cx="11449050" cy="70685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>
                <a:solidFill>
                  <a:schemeClr val="bg1"/>
                </a:solidFill>
                <a:latin typeface="Meiryo" panose="020B0604030504040204" pitchFamily="34" charset="-128"/>
              </a:rPr>
              <a:t>Synthetic data resolves these problems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950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F6093F94-FEAC-16D6-7F36-38A9142E1BEA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1FA575DF-1CAF-0889-D37D-509AC3E68189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66DDE4-1975-41E6-9BDB-213E1867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588D81B-B599-43FE-8BE8-96701FE8B491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6C1F56C-5ED3-44AC-BF5F-42EBE9EC6AB9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F7C67A9-8A23-4519-90CA-A97E2F8E7B15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5993A6E-76D6-4C59-828B-68B777CF7268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to be a Markov model appropriate for creating BLE data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CF02C385-D21A-4770-B5F0-9449A86947B0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9AACD171-3539-4294-8043-52AB26A0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D903003C-6E8A-4B19-B453-05AC6A5FC852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synthesis data of BLE using </a:t>
            </a:r>
          </a:p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8D3E5228-E9AF-4D88-8B13-2718C527437A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8F9C8167-C7B4-4D7F-A083-C0EF6B7E3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138B946F-0FB1-47F5-AA1F-A6C3775B2497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B560E8D9-35D2-46F1-A118-BDB1CCEA74A0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BBEDFDC6-8691-4B1A-A441-0BA99580F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641B9F60-782C-6133-BB21-ED4D55649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EA34EBC6-420C-A18F-7459-79E4219F1CB3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7F8DF433-97F3-DA53-D3D3-870556582AA3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C3703C0-C754-0AD5-E252-A29F1504664A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5EB598C6-FE47-E324-41B4-683E5C0616A6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Goals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BBFB317-0C4F-5A59-3F38-C6749E9C66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4093-3309-1CD3-AB4A-E16D7A11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A2F4CF-5C82-BF38-7E92-CCF86033B21B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713229B4-F159-758E-A8AB-5A628293B470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F7B9C7AB-CCFB-8454-6FA2-F295B2810407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26D206-DB13-1B22-0C73-8606FFCB16B9}"/>
              </a:ext>
            </a:extLst>
          </p:cNvPr>
          <p:cNvSpPr txBox="1"/>
          <p:nvPr/>
        </p:nvSpPr>
        <p:spPr>
          <a:xfrm>
            <a:off x="4788161" y="89204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Executive Summary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7BC8-A2DB-1775-0296-E088526D4E1B}"/>
              </a:ext>
            </a:extLst>
          </p:cNvPr>
          <p:cNvSpPr txBox="1"/>
          <p:nvPr/>
        </p:nvSpPr>
        <p:spPr>
          <a:xfrm>
            <a:off x="4788161" y="179259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Introduction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3EB1A-D49F-CE8E-7D26-7AF3FD8112A0}"/>
              </a:ext>
            </a:extLst>
          </p:cNvPr>
          <p:cNvSpPr txBox="1"/>
          <p:nvPr/>
        </p:nvSpPr>
        <p:spPr>
          <a:xfrm>
            <a:off x="4788161" y="269313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Background</a:t>
            </a:r>
            <a:endParaRPr kumimoji="1" lang="ja-JP" altLang="en-US" sz="28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26BE0-4AD5-1974-8FFE-1C0E7DAED9AC}"/>
              </a:ext>
            </a:extLst>
          </p:cNvPr>
          <p:cNvSpPr txBox="1"/>
          <p:nvPr/>
        </p:nvSpPr>
        <p:spPr>
          <a:xfrm>
            <a:off x="4788161" y="359368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Design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D4E3E-29D6-6C52-F4F8-477BAB4162C8}"/>
              </a:ext>
            </a:extLst>
          </p:cNvPr>
          <p:cNvSpPr txBox="1"/>
          <p:nvPr/>
        </p:nvSpPr>
        <p:spPr>
          <a:xfrm>
            <a:off x="4788161" y="4494225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Implementation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1910D-8B9E-A8DB-19A9-3B94EC56B4AC}"/>
              </a:ext>
            </a:extLst>
          </p:cNvPr>
          <p:cNvSpPr txBox="1"/>
          <p:nvPr/>
        </p:nvSpPr>
        <p:spPr>
          <a:xfrm>
            <a:off x="4788161" y="5394770"/>
            <a:ext cx="6592261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 will do</a:t>
            </a:r>
            <a:endParaRPr kumimoji="1" lang="ja-JP" altLang="en-US" sz="2800">
              <a:solidFill>
                <a:schemeClr val="tx2">
                  <a:lumMod val="50000"/>
                  <a:lumOff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692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26941</TotalTime>
  <Words>1596</Words>
  <Application>Microsoft Macintosh PowerPoint</Application>
  <PresentationFormat>Widescreen</PresentationFormat>
  <Paragraphs>452</Paragraphs>
  <Slides>28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 (Midterm)</vt:lpstr>
      <vt:lpstr>PowerPoint Presentation</vt:lpstr>
      <vt:lpstr>PowerPoint Presentation</vt:lpstr>
      <vt:lpstr>Executive Summary </vt:lpstr>
      <vt:lpstr>PowerPoint Presentation</vt:lpstr>
      <vt:lpstr>The current state of BLE</vt:lpstr>
      <vt:lpstr>Why generate synthetic data?</vt:lpstr>
      <vt:lpstr>Research questions</vt:lpstr>
      <vt:lpstr>PowerPoint Presentation</vt:lpstr>
      <vt:lpstr>How Does BLE Communicate?</vt:lpstr>
      <vt:lpstr>BLE packet structure</vt:lpstr>
      <vt:lpstr>Synthetic Data</vt:lpstr>
      <vt:lpstr>Markov Model</vt:lpstr>
      <vt:lpstr>Hidden Markov Model</vt:lpstr>
      <vt:lpstr>GAN</vt:lpstr>
      <vt:lpstr>Stefan‘s work (I am expanding his research)</vt:lpstr>
      <vt:lpstr>Previous studies were reviewed from two perspectives. </vt:lpstr>
      <vt:lpstr>Overview of related works</vt:lpstr>
      <vt:lpstr>PowerPoint Presentation</vt:lpstr>
      <vt:lpstr>Method Selection</vt:lpstr>
      <vt:lpstr>Data Selection</vt:lpstr>
      <vt:lpstr>Data Selection </vt:lpstr>
      <vt:lpstr>Data Selection (Number of packets) </vt:lpstr>
      <vt:lpstr>Data Selection (Accuracy) </vt:lpstr>
      <vt:lpstr>PowerPoint Presentation</vt:lpstr>
      <vt:lpstr>Implementation</vt:lpstr>
      <vt:lpstr>PowerPoint Presentation</vt:lpstr>
      <vt:lpstr>The next task is to evaluate the synthetic data. The evaluation will be conducted from two perspectives.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146</cp:revision>
  <dcterms:created xsi:type="dcterms:W3CDTF">2021-07-21T02:01:13Z</dcterms:created>
  <dcterms:modified xsi:type="dcterms:W3CDTF">2024-12-09T20:29:26Z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